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handoutMasterIdLst>
    <p:handoutMasterId r:id="rId21"/>
  </p:handoutMasterIdLst>
  <p:sldIdLst>
    <p:sldId id="337" r:id="rId3"/>
    <p:sldId id="257" r:id="rId4"/>
    <p:sldId id="532" r:id="rId5"/>
    <p:sldId id="535" r:id="rId6"/>
    <p:sldId id="536" r:id="rId7"/>
    <p:sldId id="542" r:id="rId8"/>
    <p:sldId id="543" r:id="rId9"/>
    <p:sldId id="537" r:id="rId10"/>
    <p:sldId id="268" r:id="rId11"/>
    <p:sldId id="481" r:id="rId12"/>
    <p:sldId id="559" r:id="rId13"/>
    <p:sldId id="325" r:id="rId14"/>
    <p:sldId id="412" r:id="rId15"/>
    <p:sldId id="553" r:id="rId16"/>
    <p:sldId id="558" r:id="rId17"/>
    <p:sldId id="423" r:id="rId18"/>
    <p:sldId id="560" r:id="rId19"/>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88192" autoAdjust="0"/>
  </p:normalViewPr>
  <p:slideViewPr>
    <p:cSldViewPr snapToGrid="0">
      <p:cViewPr varScale="1">
        <p:scale>
          <a:sx n="64" d="100"/>
          <a:sy n="64" d="100"/>
        </p:scale>
        <p:origin x="882"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398"/>
    </p:cViewPr>
  </p:sorterViewPr>
  <p:notesViewPr>
    <p:cSldViewPr snapToGrid="0">
      <p:cViewPr varScale="1">
        <p:scale>
          <a:sx n="80" d="100"/>
          <a:sy n="80" d="100"/>
        </p:scale>
        <p:origin x="401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41599974480375E-2"/>
          <c:y val="3.8507810131163257E-2"/>
          <c:w val="0.91148093900688665"/>
          <c:h val="0.78831000918871008"/>
        </c:manualLayout>
      </c:layout>
      <c:barChart>
        <c:barDir val="col"/>
        <c:grouping val="clustered"/>
        <c:varyColors val="0"/>
        <c:ser>
          <c:idx val="0"/>
          <c:order val="0"/>
          <c:tx>
            <c:strRef>
              <c:f>Sheet1!$B$1</c:f>
              <c:strCache>
                <c:ptCount val="1"/>
                <c:pt idx="0">
                  <c:v>販売数量</c:v>
                </c:pt>
              </c:strCache>
            </c:strRef>
          </c:tx>
          <c:spPr>
            <a:solidFill>
              <a:schemeClr val="accent6">
                <a:lumMod val="40000"/>
                <a:lumOff val="60000"/>
              </a:schemeClr>
            </a:solidFill>
            <a:ln>
              <a:noFill/>
            </a:ln>
          </c:spPr>
          <c:invertIfNegative val="0"/>
          <c:cat>
            <c:strRef>
              <c:f>Sheet1!$A$2:$A$10</c:f>
              <c:strCache>
                <c:ptCount val="9"/>
                <c:pt idx="0">
                  <c:v>2013年度</c:v>
                </c:pt>
                <c:pt idx="1">
                  <c:v>2014年度</c:v>
                </c:pt>
                <c:pt idx="2">
                  <c:v>2015年度</c:v>
                </c:pt>
                <c:pt idx="3">
                  <c:v>2016年度</c:v>
                </c:pt>
                <c:pt idx="4">
                  <c:v>2017年度</c:v>
                </c:pt>
                <c:pt idx="5">
                  <c:v>2018年度</c:v>
                </c:pt>
                <c:pt idx="6">
                  <c:v>2019年度</c:v>
                </c:pt>
                <c:pt idx="7">
                  <c:v>2020年度</c:v>
                </c:pt>
                <c:pt idx="8">
                  <c:v>2021年度</c:v>
                </c:pt>
              </c:strCache>
            </c:strRef>
          </c:cat>
          <c:val>
            <c:numRef>
              <c:f>Sheet1!$B$2:$B$10</c:f>
              <c:numCache>
                <c:formatCode>#,##0_);[Red]\(#,##0\)</c:formatCode>
                <c:ptCount val="9"/>
                <c:pt idx="0">
                  <c:v>119</c:v>
                </c:pt>
                <c:pt idx="1">
                  <c:v>20</c:v>
                </c:pt>
                <c:pt idx="2">
                  <c:v>70</c:v>
                </c:pt>
                <c:pt idx="3">
                  <c:v>223</c:v>
                </c:pt>
                <c:pt idx="4">
                  <c:v>231</c:v>
                </c:pt>
                <c:pt idx="5">
                  <c:v>625</c:v>
                </c:pt>
                <c:pt idx="6">
                  <c:v>529</c:v>
                </c:pt>
                <c:pt idx="7">
                  <c:v>658</c:v>
                </c:pt>
                <c:pt idx="8">
                  <c:v>1446</c:v>
                </c:pt>
              </c:numCache>
            </c:numRef>
          </c:val>
          <c:extLst>
            <c:ext xmlns:c16="http://schemas.microsoft.com/office/drawing/2014/chart" uri="{C3380CC4-5D6E-409C-BE32-E72D297353CC}">
              <c16:uniqueId val="{00000000-521F-4A57-97D5-667FD267DBE1}"/>
            </c:ext>
          </c:extLst>
        </c:ser>
        <c:dLbls>
          <c:showLegendKey val="0"/>
          <c:showVal val="0"/>
          <c:showCatName val="0"/>
          <c:showSerName val="0"/>
          <c:showPercent val="0"/>
          <c:showBubbleSize val="0"/>
        </c:dLbls>
        <c:gapWidth val="80"/>
        <c:axId val="281222144"/>
        <c:axId val="284087424"/>
      </c:barChart>
      <c:lineChart>
        <c:grouping val="stacked"/>
        <c:varyColors val="0"/>
        <c:ser>
          <c:idx val="1"/>
          <c:order val="1"/>
          <c:tx>
            <c:strRef>
              <c:f>Sheet1!$C$1</c:f>
              <c:strCache>
                <c:ptCount val="1"/>
                <c:pt idx="0">
                  <c:v>販売件数</c:v>
                </c:pt>
              </c:strCache>
            </c:strRef>
          </c:tx>
          <c:spPr>
            <a:ln>
              <a:solidFill>
                <a:schemeClr val="accent2">
                  <a:lumMod val="75000"/>
                </a:schemeClr>
              </a:solidFill>
              <a:headEnd type="oval"/>
              <a:tailEnd type="oval"/>
            </a:ln>
          </c:spPr>
          <c:marker>
            <c:symbol val="none"/>
          </c:marker>
          <c:cat>
            <c:strRef>
              <c:f>Sheet1!$A$2:$A$10</c:f>
              <c:strCache>
                <c:ptCount val="9"/>
                <c:pt idx="0">
                  <c:v>2013年度</c:v>
                </c:pt>
                <c:pt idx="1">
                  <c:v>2014年度</c:v>
                </c:pt>
                <c:pt idx="2">
                  <c:v>2015年度</c:v>
                </c:pt>
                <c:pt idx="3">
                  <c:v>2016年度</c:v>
                </c:pt>
                <c:pt idx="4">
                  <c:v>2017年度</c:v>
                </c:pt>
                <c:pt idx="5">
                  <c:v>2018年度</c:v>
                </c:pt>
                <c:pt idx="6">
                  <c:v>2019年度</c:v>
                </c:pt>
                <c:pt idx="7">
                  <c:v>2020年度</c:v>
                </c:pt>
                <c:pt idx="8">
                  <c:v>2021年度</c:v>
                </c:pt>
              </c:strCache>
            </c:strRef>
          </c:cat>
          <c:val>
            <c:numRef>
              <c:f>Sheet1!$C$2:$C$10</c:f>
              <c:numCache>
                <c:formatCode>#,##0_);[Red]\(#,##0\)</c:formatCode>
                <c:ptCount val="9"/>
                <c:pt idx="0">
                  <c:v>4</c:v>
                </c:pt>
                <c:pt idx="1">
                  <c:v>2</c:v>
                </c:pt>
                <c:pt idx="2">
                  <c:v>8</c:v>
                </c:pt>
                <c:pt idx="3">
                  <c:v>7</c:v>
                </c:pt>
                <c:pt idx="4">
                  <c:v>8</c:v>
                </c:pt>
                <c:pt idx="5">
                  <c:v>18</c:v>
                </c:pt>
                <c:pt idx="6">
                  <c:v>22</c:v>
                </c:pt>
                <c:pt idx="7">
                  <c:v>24</c:v>
                </c:pt>
                <c:pt idx="8">
                  <c:v>79</c:v>
                </c:pt>
              </c:numCache>
            </c:numRef>
          </c:val>
          <c:smooth val="0"/>
          <c:extLst>
            <c:ext xmlns:c16="http://schemas.microsoft.com/office/drawing/2014/chart" uri="{C3380CC4-5D6E-409C-BE32-E72D297353CC}">
              <c16:uniqueId val="{00000001-521F-4A57-97D5-667FD267DBE1}"/>
            </c:ext>
          </c:extLst>
        </c:ser>
        <c:dLbls>
          <c:showLegendKey val="0"/>
          <c:showVal val="0"/>
          <c:showCatName val="0"/>
          <c:showSerName val="0"/>
          <c:showPercent val="0"/>
          <c:showBubbleSize val="0"/>
        </c:dLbls>
        <c:marker val="1"/>
        <c:smooth val="0"/>
        <c:axId val="286374912"/>
        <c:axId val="284088960"/>
      </c:lineChart>
      <c:catAx>
        <c:axId val="281222144"/>
        <c:scaling>
          <c:orientation val="minMax"/>
        </c:scaling>
        <c:delete val="0"/>
        <c:axPos val="b"/>
        <c:numFmt formatCode="General" sourceLinked="0"/>
        <c:majorTickMark val="out"/>
        <c:minorTickMark val="none"/>
        <c:tickLblPos val="nextTo"/>
        <c:txPr>
          <a:bodyPr/>
          <a:lstStyle/>
          <a:p>
            <a:pPr>
              <a:defRPr sz="1050"/>
            </a:pPr>
            <a:endParaRPr lang="ja-JP"/>
          </a:p>
        </c:txPr>
        <c:crossAx val="284087424"/>
        <c:crosses val="autoZero"/>
        <c:auto val="1"/>
        <c:lblAlgn val="ctr"/>
        <c:lblOffset val="100"/>
        <c:noMultiLvlLbl val="0"/>
      </c:catAx>
      <c:valAx>
        <c:axId val="284087424"/>
        <c:scaling>
          <c:orientation val="minMax"/>
        </c:scaling>
        <c:delete val="0"/>
        <c:axPos val="l"/>
        <c:numFmt formatCode="#,##0_);[Red]\(#,##0\)" sourceLinked="1"/>
        <c:majorTickMark val="out"/>
        <c:minorTickMark val="none"/>
        <c:tickLblPos val="nextTo"/>
        <c:txPr>
          <a:bodyPr/>
          <a:lstStyle/>
          <a:p>
            <a:pPr>
              <a:defRPr sz="1100"/>
            </a:pPr>
            <a:endParaRPr lang="ja-JP"/>
          </a:p>
        </c:txPr>
        <c:crossAx val="281222144"/>
        <c:crosses val="autoZero"/>
        <c:crossBetween val="between"/>
      </c:valAx>
      <c:valAx>
        <c:axId val="284088960"/>
        <c:scaling>
          <c:orientation val="minMax"/>
        </c:scaling>
        <c:delete val="0"/>
        <c:axPos val="r"/>
        <c:numFmt formatCode="#,##0_);[Red]\(#,##0\)" sourceLinked="1"/>
        <c:majorTickMark val="out"/>
        <c:minorTickMark val="none"/>
        <c:tickLblPos val="nextTo"/>
        <c:txPr>
          <a:bodyPr/>
          <a:lstStyle/>
          <a:p>
            <a:pPr>
              <a:defRPr sz="1100"/>
            </a:pPr>
            <a:endParaRPr lang="ja-JP"/>
          </a:p>
        </c:txPr>
        <c:crossAx val="286374912"/>
        <c:crosses val="max"/>
        <c:crossBetween val="between"/>
      </c:valAx>
      <c:catAx>
        <c:axId val="286374912"/>
        <c:scaling>
          <c:orientation val="minMax"/>
        </c:scaling>
        <c:delete val="1"/>
        <c:axPos val="b"/>
        <c:numFmt formatCode="General" sourceLinked="1"/>
        <c:majorTickMark val="out"/>
        <c:minorTickMark val="none"/>
        <c:tickLblPos val="nextTo"/>
        <c:crossAx val="284088960"/>
        <c:crosses val="autoZero"/>
        <c:auto val="1"/>
        <c:lblAlgn val="ctr"/>
        <c:lblOffset val="100"/>
        <c:noMultiLvlLbl val="0"/>
      </c:catAx>
    </c:plotArea>
    <c:legend>
      <c:legendPos val="r"/>
      <c:layout>
        <c:manualLayout>
          <c:xMode val="edge"/>
          <c:yMode val="edge"/>
          <c:x val="0.26888691746270571"/>
          <c:y val="0.9180431165157098"/>
          <c:w val="0.40276181122006038"/>
          <c:h val="7.2258106272652917E-2"/>
        </c:manualLayout>
      </c:layout>
      <c:overlay val="0"/>
      <c:txPr>
        <a:bodyPr/>
        <a:lstStyle/>
        <a:p>
          <a:pPr>
            <a:defRPr sz="1200"/>
          </a:pPr>
          <a:endParaRPr lang="ja-JP"/>
        </a:p>
      </c:txPr>
    </c:legend>
    <c:plotVisOnly val="1"/>
    <c:dispBlanksAs val="gap"/>
    <c:showDLblsOverMax val="0"/>
  </c:chart>
  <c:txPr>
    <a:bodyPr/>
    <a:lstStyle/>
    <a:p>
      <a:pPr>
        <a:defRPr sz="1800">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ja-JP" altLang="en-US" dirty="0"/>
              <a:t>日南町林業従事者数の推移（人）</a:t>
            </a:r>
            <a:endParaRPr lang="ja-JP"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ja-JP"/>
        </a:p>
      </c:txPr>
    </c:title>
    <c:autoTitleDeleted val="0"/>
    <c:plotArea>
      <c:layout>
        <c:manualLayout>
          <c:layoutTarget val="inner"/>
          <c:xMode val="edge"/>
          <c:yMode val="edge"/>
          <c:x val="2.9829597167899527E-2"/>
          <c:y val="0.14083293696289514"/>
          <c:w val="0.9531249187361579"/>
          <c:h val="0.66649299684461638"/>
        </c:manualLayout>
      </c:layout>
      <c:barChart>
        <c:barDir val="col"/>
        <c:grouping val="clustered"/>
        <c:varyColors val="0"/>
        <c:ser>
          <c:idx val="0"/>
          <c:order val="0"/>
          <c:spPr>
            <a:solidFill>
              <a:srgbClr val="92D050"/>
            </a:solidFill>
            <a:ln w="9525" cap="flat" cmpd="sng" algn="ctr">
              <a:solidFill>
                <a:schemeClr val="lt1">
                  <a:alpha val="50000"/>
                </a:schemeClr>
              </a:solidFill>
              <a:round/>
            </a:ln>
            <a:effectLst/>
          </c:spPr>
          <c:invertIfNegative val="0"/>
          <c:dPt>
            <c:idx val="7"/>
            <c:invertIfNegative val="0"/>
            <c:bubble3D val="0"/>
            <c:spPr>
              <a:solidFill>
                <a:srgbClr val="00B0F0"/>
              </a:solidFill>
              <a:ln w="9525" cap="flat" cmpd="sng" algn="ctr">
                <a:solidFill>
                  <a:schemeClr val="lt1">
                    <a:alpha val="50000"/>
                  </a:schemeClr>
                </a:solidFill>
                <a:round/>
              </a:ln>
              <a:effectLst/>
            </c:spPr>
            <c:extLst>
              <c:ext xmlns:c16="http://schemas.microsoft.com/office/drawing/2014/chart" uri="{C3380CC4-5D6E-409C-BE32-E72D297353CC}">
                <c16:uniqueId val="{00000001-767B-4005-9631-8E6EC238AC6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Sheet1!$A$5:$A$12</c:f>
              <c:strCache>
                <c:ptCount val="8"/>
                <c:pt idx="0">
                  <c:v>昭和60年</c:v>
                </c:pt>
                <c:pt idx="1">
                  <c:v>平成2年</c:v>
                </c:pt>
                <c:pt idx="2">
                  <c:v>平成7年</c:v>
                </c:pt>
                <c:pt idx="3">
                  <c:v>平成12年</c:v>
                </c:pt>
                <c:pt idx="4">
                  <c:v>平成17年</c:v>
                </c:pt>
                <c:pt idx="5">
                  <c:v>平成22年</c:v>
                </c:pt>
                <c:pt idx="6">
                  <c:v>平成27年</c:v>
                </c:pt>
                <c:pt idx="7">
                  <c:v>令和3年（目標）</c:v>
                </c:pt>
              </c:strCache>
            </c:strRef>
          </c:cat>
          <c:val>
            <c:numRef>
              <c:f>Sheet1!$B$5:$B$12</c:f>
              <c:numCache>
                <c:formatCode>General</c:formatCode>
                <c:ptCount val="8"/>
                <c:pt idx="0">
                  <c:v>168</c:v>
                </c:pt>
                <c:pt idx="1">
                  <c:v>178</c:v>
                </c:pt>
                <c:pt idx="2">
                  <c:v>179</c:v>
                </c:pt>
                <c:pt idx="3">
                  <c:v>140</c:v>
                </c:pt>
                <c:pt idx="4">
                  <c:v>70</c:v>
                </c:pt>
                <c:pt idx="5">
                  <c:v>126</c:v>
                </c:pt>
                <c:pt idx="6">
                  <c:v>109</c:v>
                </c:pt>
                <c:pt idx="7">
                  <c:v>129</c:v>
                </c:pt>
              </c:numCache>
            </c:numRef>
          </c:val>
          <c:extLst>
            <c:ext xmlns:c16="http://schemas.microsoft.com/office/drawing/2014/chart" uri="{C3380CC4-5D6E-409C-BE32-E72D297353CC}">
              <c16:uniqueId val="{00000002-767B-4005-9631-8E6EC238AC67}"/>
            </c:ext>
          </c:extLst>
        </c:ser>
        <c:dLbls>
          <c:dLblPos val="inEnd"/>
          <c:showLegendKey val="0"/>
          <c:showVal val="1"/>
          <c:showCatName val="0"/>
          <c:showSerName val="0"/>
          <c:showPercent val="0"/>
          <c:showBubbleSize val="0"/>
        </c:dLbls>
        <c:gapWidth val="65"/>
        <c:axId val="577342720"/>
        <c:axId val="577343280"/>
      </c:barChart>
      <c:catAx>
        <c:axId val="5773427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ＭＳ Ｐゴシック" panose="020B0600070205080204" pitchFamily="50" charset="-128"/>
                <a:ea typeface="+mn-ea"/>
                <a:cs typeface="+mn-cs"/>
              </a:defRPr>
            </a:pPr>
            <a:endParaRPr lang="ja-JP"/>
          </a:p>
        </c:txPr>
        <c:crossAx val="577343280"/>
        <c:crosses val="autoZero"/>
        <c:auto val="1"/>
        <c:lblAlgn val="ctr"/>
        <c:lblOffset val="100"/>
        <c:noMultiLvlLbl val="0"/>
      </c:catAx>
      <c:valAx>
        <c:axId val="5773432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7734272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EF35356-ADC8-47AD-B420-440124C7702E}"/>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75AAF03-24F7-4851-85AD-951C1F94AD26}"/>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75A3FC4C-4509-4254-9DE3-DCE0D830CBA8}" type="datetimeFigureOut">
              <a:rPr kumimoji="1" lang="ja-JP" altLang="en-US" smtClean="0"/>
              <a:t>2022/8/17</a:t>
            </a:fld>
            <a:endParaRPr kumimoji="1" lang="ja-JP" altLang="en-US"/>
          </a:p>
        </p:txBody>
      </p:sp>
      <p:sp>
        <p:nvSpPr>
          <p:cNvPr id="4" name="フッター プレースホルダー 3">
            <a:extLst>
              <a:ext uri="{FF2B5EF4-FFF2-40B4-BE49-F238E27FC236}">
                <a16:creationId xmlns:a16="http://schemas.microsoft.com/office/drawing/2014/main" id="{7D4747D7-4183-45ED-B505-57712B1A23B7}"/>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3AA3AAC-6061-467B-B8C1-E528F6E7DE2C}"/>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DDF5405F-FC38-48FB-B2A4-BE4BA44831A7}" type="slidenum">
              <a:rPr kumimoji="1" lang="ja-JP" altLang="en-US" smtClean="0"/>
              <a:t>‹#›</a:t>
            </a:fld>
            <a:endParaRPr kumimoji="1" lang="ja-JP" altLang="en-US"/>
          </a:p>
        </p:txBody>
      </p:sp>
    </p:spTree>
    <p:extLst>
      <p:ext uri="{BB962C8B-B14F-4D97-AF65-F5344CB8AC3E}">
        <p14:creationId xmlns:p14="http://schemas.microsoft.com/office/powerpoint/2010/main" val="3195578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1440" tIns="45720" rIns="91440" bIns="45720" rtlCol="0"/>
          <a:lstStyle>
            <a:lvl1pPr algn="r">
              <a:defRPr sz="1200"/>
            </a:lvl1pPr>
          </a:lstStyle>
          <a:p>
            <a:fld id="{5FCD4041-B774-48B9-B0BB-1CB2B34FE8F3}" type="datetimeFigureOut">
              <a:rPr kumimoji="1" lang="ja-JP" altLang="en-US" smtClean="0"/>
              <a:t>2022/8/17</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173625BB-D13C-4286-B29D-799A158EBC7C}" type="slidenum">
              <a:rPr kumimoji="1" lang="ja-JP" altLang="en-US" smtClean="0"/>
              <a:t>‹#›</a:t>
            </a:fld>
            <a:endParaRPr kumimoji="1" lang="ja-JP" altLang="en-US"/>
          </a:p>
        </p:txBody>
      </p:sp>
    </p:spTree>
    <p:extLst>
      <p:ext uri="{BB962C8B-B14F-4D97-AF65-F5344CB8AC3E}">
        <p14:creationId xmlns:p14="http://schemas.microsoft.com/office/powerpoint/2010/main" val="2440825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A0C40662-8A2F-4AB0-BAA0-AD8BDB4BCC2E}" type="slidenum">
              <a:rPr kumimoji="1" lang="ja-JP" altLang="en-US" smtClean="0"/>
              <a:t>1</a:t>
            </a:fld>
            <a:endParaRPr kumimoji="1" lang="ja-JP" altLang="en-US"/>
          </a:p>
        </p:txBody>
      </p:sp>
    </p:spTree>
    <p:extLst>
      <p:ext uri="{BB962C8B-B14F-4D97-AF65-F5344CB8AC3E}">
        <p14:creationId xmlns:p14="http://schemas.microsoft.com/office/powerpoint/2010/main" val="3178717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0F107F-7701-4CD8-B625-DB797DCB15DF}" type="slidenum">
              <a:rPr kumimoji="1" lang="ja-JP" altLang="en-US" smtClean="0"/>
              <a:t>16</a:t>
            </a:fld>
            <a:endParaRPr kumimoji="1" lang="ja-JP" altLang="en-US"/>
          </a:p>
        </p:txBody>
      </p:sp>
    </p:spTree>
    <p:extLst>
      <p:ext uri="{BB962C8B-B14F-4D97-AF65-F5344CB8AC3E}">
        <p14:creationId xmlns:p14="http://schemas.microsoft.com/office/powerpoint/2010/main" val="1944143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6551E71-20B0-4313-9B08-7D5E98F15ABA}" type="slidenum">
              <a:rPr kumimoji="1" lang="ja-JP" altLang="en-US" smtClean="0"/>
              <a:t>2</a:t>
            </a:fld>
            <a:endParaRPr kumimoji="1" lang="ja-JP" altLang="en-US"/>
          </a:p>
        </p:txBody>
      </p:sp>
    </p:spTree>
    <p:extLst>
      <p:ext uri="{BB962C8B-B14F-4D97-AF65-F5344CB8AC3E}">
        <p14:creationId xmlns:p14="http://schemas.microsoft.com/office/powerpoint/2010/main" val="4265930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73625BB-D13C-4286-B29D-799A158EBC7C}" type="slidenum">
              <a:rPr kumimoji="1" lang="ja-JP" altLang="en-US" smtClean="0"/>
              <a:t>3</a:t>
            </a:fld>
            <a:endParaRPr kumimoji="1" lang="ja-JP" altLang="en-US"/>
          </a:p>
        </p:txBody>
      </p:sp>
    </p:spTree>
    <p:extLst>
      <p:ext uri="{BB962C8B-B14F-4D97-AF65-F5344CB8AC3E}">
        <p14:creationId xmlns:p14="http://schemas.microsoft.com/office/powerpoint/2010/main" val="205746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1AF2D07-CF28-4A52-8D1B-219C207FC5A3}" type="slidenum">
              <a:rPr kumimoji="1" lang="ja-JP" altLang="en-US" smtClean="0"/>
              <a:t>4</a:t>
            </a:fld>
            <a:endParaRPr kumimoji="1" lang="ja-JP" altLang="en-US"/>
          </a:p>
        </p:txBody>
      </p:sp>
    </p:spTree>
    <p:extLst>
      <p:ext uri="{BB962C8B-B14F-4D97-AF65-F5344CB8AC3E}">
        <p14:creationId xmlns:p14="http://schemas.microsoft.com/office/powerpoint/2010/main" val="242090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73625BB-D13C-4286-B29D-799A158EBC7C}" type="slidenum">
              <a:rPr kumimoji="1" lang="ja-JP" altLang="en-US" smtClean="0"/>
              <a:t>5</a:t>
            </a:fld>
            <a:endParaRPr kumimoji="1" lang="ja-JP" altLang="en-US"/>
          </a:p>
        </p:txBody>
      </p:sp>
    </p:spTree>
    <p:extLst>
      <p:ext uri="{BB962C8B-B14F-4D97-AF65-F5344CB8AC3E}">
        <p14:creationId xmlns:p14="http://schemas.microsoft.com/office/powerpoint/2010/main" val="77976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625BB-D13C-4286-B29D-799A158EBC7C}"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4399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73625BB-D13C-4286-B29D-799A158EBC7C}" type="slidenum">
              <a:rPr kumimoji="1" lang="ja-JP" altLang="en-US" smtClean="0"/>
              <a:t>7</a:t>
            </a:fld>
            <a:endParaRPr kumimoji="1" lang="ja-JP" altLang="en-US"/>
          </a:p>
        </p:txBody>
      </p:sp>
    </p:spTree>
    <p:extLst>
      <p:ext uri="{BB962C8B-B14F-4D97-AF65-F5344CB8AC3E}">
        <p14:creationId xmlns:p14="http://schemas.microsoft.com/office/powerpoint/2010/main" val="236340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73625BB-D13C-4286-B29D-799A158EBC7C}" type="slidenum">
              <a:rPr kumimoji="1" lang="ja-JP" altLang="en-US" smtClean="0"/>
              <a:t>8</a:t>
            </a:fld>
            <a:endParaRPr kumimoji="1" lang="ja-JP" altLang="en-US"/>
          </a:p>
        </p:txBody>
      </p:sp>
    </p:spTree>
    <p:extLst>
      <p:ext uri="{BB962C8B-B14F-4D97-AF65-F5344CB8AC3E}">
        <p14:creationId xmlns:p14="http://schemas.microsoft.com/office/powerpoint/2010/main" val="261788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73625BB-D13C-4286-B29D-799A158EBC7C}" type="slidenum">
              <a:rPr kumimoji="1" lang="ja-JP" altLang="en-US" smtClean="0"/>
              <a:t>12</a:t>
            </a:fld>
            <a:endParaRPr kumimoji="1" lang="ja-JP" altLang="en-US"/>
          </a:p>
        </p:txBody>
      </p:sp>
    </p:spTree>
    <p:extLst>
      <p:ext uri="{BB962C8B-B14F-4D97-AF65-F5344CB8AC3E}">
        <p14:creationId xmlns:p14="http://schemas.microsoft.com/office/powerpoint/2010/main" val="341460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0419592-C805-4B47-939B-3FD0F4B44A64}" type="datetime1">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808120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BC1517F-4DC5-4D79-AD82-05FAD751988B}" type="datetime1">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332980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1A90A54-1120-467C-B446-2BD7AA475CA6}" type="datetime1">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391551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a:p>
        </p:txBody>
      </p:sp>
      <p:sp>
        <p:nvSpPr>
          <p:cNvPr id="91"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4194547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5"/>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366087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1150676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613" y="4406900"/>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4284555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1158392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2107987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2804849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236363" y="6406228"/>
            <a:ext cx="2844800" cy="365125"/>
          </a:xfrm>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392302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07323" y="464931"/>
            <a:ext cx="10470487" cy="449469"/>
          </a:xfrm>
        </p:spPr>
        <p:txBody>
          <a:bodyPr/>
          <a:lstStyle>
            <a:lvl1pPr>
              <a:defRPr sz="2800" b="1">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15336DA-0199-44CC-938A-F579D1621716}" type="datetime1">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3002418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236363" y="6406228"/>
            <a:ext cx="2844800" cy="365125"/>
          </a:xfrm>
        </p:spPr>
        <p:txBody>
          <a:bodyPr/>
          <a:lstStyle/>
          <a:p>
            <a:fld id="{5B4D55CF-0F20-41DB-8941-7F2926F017CE}" type="slidenum">
              <a:rPr kumimoji="1" lang="ja-JP" altLang="en-US" smtClean="0"/>
              <a:t>‹#›</a:t>
            </a:fld>
            <a:endParaRPr kumimoji="1" lang="ja-JP" altLang="en-US"/>
          </a:p>
        </p:txBody>
      </p:sp>
      <p:pic>
        <p:nvPicPr>
          <p:cNvPr id="6" name="Picture 3" descr="\\CSVSYS36-02\Redirect$\2016SBC\002301\Desktop\pc_header_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58763" y="209588"/>
            <a:ext cx="1143527" cy="34062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3AD3C723-F356-40FD-8201-0C33820C1FB0}"/>
              </a:ext>
            </a:extLst>
          </p:cNvPr>
          <p:cNvSpPr txBox="1"/>
          <p:nvPr userDrawn="1"/>
        </p:nvSpPr>
        <p:spPr>
          <a:xfrm>
            <a:off x="204075" y="102902"/>
            <a:ext cx="5942896" cy="276999"/>
          </a:xfrm>
          <a:prstGeom prst="rect">
            <a:avLst/>
          </a:prstGeom>
          <a:noFill/>
        </p:spPr>
        <p:txBody>
          <a:bodyPr wrap="square" rtlCol="0">
            <a:spAutoFit/>
          </a:bodyPr>
          <a:lstStyle/>
          <a:p>
            <a:r>
              <a:rPr lang="ja-JP" altLang="en-US" sz="1200" dirty="0">
                <a:latin typeface="HG正楷書体-PRO" panose="03000600000000000000" pitchFamily="66" charset="-128"/>
                <a:ea typeface="HG正楷書体-PRO" panose="03000600000000000000" pitchFamily="66" charset="-128"/>
              </a:rPr>
              <a:t>行革甲子園２０２２</a:t>
            </a:r>
            <a:endParaRPr kumimoji="1" lang="en-US" altLang="ja-JP" sz="1200" dirty="0">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3867055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40116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1880326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188"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1020993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2335777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8"/>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8"/>
            <a:ext cx="80772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D3A6C5C-A114-4CE1-814E-478FCC6C6107}" type="datetimeFigureOut">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239110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B250767-FC98-4B9B-BC32-2EE51EBBC969}" type="datetime1">
              <a:rPr kumimoji="1" lang="ja-JP" altLang="en-US" smtClean="0"/>
              <a:t>2022/8/17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802363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79BA285-D53D-4D8E-87D1-05AAADC013A8}" type="datetime1">
              <a:rPr kumimoji="1" lang="ja-JP" altLang="en-US" smtClean="0"/>
              <a:t>2022/8/17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373044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85EE77E-8679-42EA-8122-8C7708A5F42B}" type="datetime1">
              <a:rPr kumimoji="1" lang="ja-JP" altLang="en-US" smtClean="0"/>
              <a:t>2022/8/17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844734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23949" y="464931"/>
            <a:ext cx="10453862" cy="449469"/>
          </a:xfrm>
        </p:spPr>
        <p:txBody>
          <a:bodyPr/>
          <a:lstStyle>
            <a:lvl1pPr>
              <a:defRPr sz="3200" b="1">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E6826839-6FAC-4F33-8E1D-33DC2578DD10}" type="datetime1">
              <a:rPr kumimoji="1" lang="ja-JP" altLang="en-US" smtClean="0"/>
              <a:t>2022/8/17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4287871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5882ABC-6269-4591-8556-3D426B42763C}" type="datetime1">
              <a:rPr kumimoji="1" lang="ja-JP" altLang="en-US" smtClean="0"/>
              <a:t>2022/8/17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402916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3226848-13EA-4F19-A9D6-C2BAF98D9E1F}" type="datetime1">
              <a:rPr kumimoji="1" lang="ja-JP" altLang="en-US" smtClean="0"/>
              <a:t>2022/8/17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35353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6EE8C1F-5E3E-4991-8CA0-A1D3316139C8}" type="datetime1">
              <a:rPr kumimoji="1" lang="ja-JP" altLang="en-US" smtClean="0"/>
              <a:t>2022/8/17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8F884C-CDE8-4529-95B1-E297CA1B8A4E}" type="slidenum">
              <a:rPr kumimoji="1" lang="ja-JP" altLang="en-US" smtClean="0"/>
              <a:t>‹#›</a:t>
            </a:fld>
            <a:endParaRPr kumimoji="1" lang="ja-JP" altLang="en-US"/>
          </a:p>
        </p:txBody>
      </p:sp>
    </p:spTree>
    <p:extLst>
      <p:ext uri="{BB962C8B-B14F-4D97-AF65-F5344CB8AC3E}">
        <p14:creationId xmlns:p14="http://schemas.microsoft.com/office/powerpoint/2010/main" val="128983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62211" y="464931"/>
            <a:ext cx="10515600" cy="449469"/>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FFA82-6FAB-4A3F-ACCB-306393F7EDA5}" type="datetime1">
              <a:rPr kumimoji="1" lang="ja-JP" altLang="en-US" smtClean="0"/>
              <a:t>2022/8/17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338153" y="64189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F884C-CDE8-4529-95B1-E297CA1B8A4E}" type="slidenum">
              <a:rPr kumimoji="1" lang="ja-JP" altLang="en-US" smtClean="0"/>
              <a:t>‹#›</a:t>
            </a:fld>
            <a:endParaRPr kumimoji="1" lang="ja-JP" altLang="en-US"/>
          </a:p>
        </p:txBody>
      </p:sp>
      <p:pic>
        <p:nvPicPr>
          <p:cNvPr id="8" name="Picture 3" descr="\\CSVSYS36-02\Redirect$\2016SBC\002301\Desktop\pc_header_logo.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656708" y="264759"/>
            <a:ext cx="1143527" cy="34062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3AD3C723-F356-40FD-8201-0C33820C1FB0}"/>
              </a:ext>
            </a:extLst>
          </p:cNvPr>
          <p:cNvSpPr txBox="1"/>
          <p:nvPr userDrawn="1"/>
        </p:nvSpPr>
        <p:spPr>
          <a:xfrm>
            <a:off x="204075" y="102902"/>
            <a:ext cx="5942896" cy="276999"/>
          </a:xfrm>
          <a:prstGeom prst="rect">
            <a:avLst/>
          </a:prstGeom>
          <a:noFill/>
        </p:spPr>
        <p:txBody>
          <a:bodyPr wrap="square" rtlCol="0">
            <a:spAutoFit/>
          </a:bodyPr>
          <a:lstStyle/>
          <a:p>
            <a:r>
              <a:rPr lang="ja-JP" altLang="en-US" sz="1200" dirty="0">
                <a:latin typeface="HG正楷書体-PRO" panose="03000600000000000000" pitchFamily="66" charset="-128"/>
                <a:ea typeface="HG正楷書体-PRO" panose="03000600000000000000" pitchFamily="66" charset="-128"/>
              </a:rPr>
              <a:t>行革甲子園２０２２</a:t>
            </a:r>
            <a:endParaRPr kumimoji="1" lang="en-US" altLang="ja-JP" sz="1200" dirty="0">
              <a:latin typeface="HG正楷書体-PRO" panose="03000600000000000000" pitchFamily="66" charset="-128"/>
              <a:ea typeface="HG正楷書体-PRO" panose="03000600000000000000" pitchFamily="66" charset="-128"/>
            </a:endParaRPr>
          </a:p>
        </p:txBody>
      </p:sp>
      <p:cxnSp>
        <p:nvCxnSpPr>
          <p:cNvPr id="12" name="直線コネクタ 11"/>
          <p:cNvCxnSpPr/>
          <p:nvPr userDrawn="1"/>
        </p:nvCxnSpPr>
        <p:spPr>
          <a:xfrm>
            <a:off x="425885" y="926926"/>
            <a:ext cx="11369875" cy="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476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hf hdr="0" ftr="0" dt="0"/>
  <p:txStyles>
    <p:titleStyle>
      <a:lvl1pPr algn="l" defTabSz="914400" rtl="0" eaLnBrk="1" latinLnBrk="0" hangingPunct="1">
        <a:lnSpc>
          <a:spcPct val="90000"/>
        </a:lnSpc>
        <a:spcBef>
          <a:spcPct val="0"/>
        </a:spcBef>
        <a:buNone/>
        <a:defRPr kumimoji="1"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A6C5C-A114-4CE1-814E-478FCC6C6107}" type="datetimeFigureOut">
              <a:rPr kumimoji="1" lang="ja-JP" altLang="en-US" smtClean="0"/>
              <a:t>2022/8/17</a:t>
            </a:fld>
            <a:endParaRPr kumimoji="1" lang="ja-JP" altLang="en-US"/>
          </a:p>
        </p:txBody>
      </p:sp>
      <p:sp>
        <p:nvSpPr>
          <p:cNvPr id="5" name="フッター プレースホルダー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D55CF-0F20-41DB-8941-7F2926F017CE}" type="slidenum">
              <a:rPr kumimoji="1" lang="ja-JP" altLang="en-US" smtClean="0"/>
              <a:t>‹#›</a:t>
            </a:fld>
            <a:endParaRPr kumimoji="1" lang="ja-JP" altLang="en-US"/>
          </a:p>
        </p:txBody>
      </p:sp>
    </p:spTree>
    <p:extLst>
      <p:ext uri="{BB962C8B-B14F-4D97-AF65-F5344CB8AC3E}">
        <p14:creationId xmlns:p14="http://schemas.microsoft.com/office/powerpoint/2010/main" val="3556348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 id="2147483668" r:id="rId9"/>
    <p:sldLayoutId id="2147483669" r:id="rId10"/>
    <p:sldLayoutId id="2147483670" r:id="rId11"/>
    <p:sldLayoutId id="2147483671"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6.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98290" y="4597053"/>
            <a:ext cx="1522667" cy="1522667"/>
          </a:xfrm>
          <a:prstGeom prst="rect">
            <a:avLst/>
          </a:prstGeom>
        </p:spPr>
      </p:pic>
      <p:sp>
        <p:nvSpPr>
          <p:cNvPr id="2" name="スライド番号プレースホルダー 1"/>
          <p:cNvSpPr>
            <a:spLocks noGrp="1"/>
          </p:cNvSpPr>
          <p:nvPr>
            <p:ph type="sldNum" sz="quarter" idx="12"/>
          </p:nvPr>
        </p:nvSpPr>
        <p:spPr/>
        <p:txBody>
          <a:bodyPr/>
          <a:lstStyle/>
          <a:p>
            <a:fld id="{FB8F884C-CDE8-4529-95B1-E297CA1B8A4E}" type="slidenum">
              <a:rPr kumimoji="1" lang="ja-JP" altLang="en-US" smtClean="0"/>
              <a:t>1</a:t>
            </a:fld>
            <a:endParaRPr kumimoji="1" lang="ja-JP" altLang="en-US"/>
          </a:p>
        </p:txBody>
      </p:sp>
      <p:sp>
        <p:nvSpPr>
          <p:cNvPr id="3" name="テキスト ボックス 2">
            <a:extLst>
              <a:ext uri="{FF2B5EF4-FFF2-40B4-BE49-F238E27FC236}">
                <a16:creationId xmlns:a16="http://schemas.microsoft.com/office/drawing/2014/main" id="{0A4E6AB9-A771-47FA-B54B-108BFA24FB1E}"/>
              </a:ext>
            </a:extLst>
          </p:cNvPr>
          <p:cNvSpPr txBox="1"/>
          <p:nvPr/>
        </p:nvSpPr>
        <p:spPr>
          <a:xfrm>
            <a:off x="544529" y="742311"/>
            <a:ext cx="11204883" cy="1200329"/>
          </a:xfrm>
          <a:prstGeom prst="rect">
            <a:avLst/>
          </a:prstGeom>
          <a:noFill/>
        </p:spPr>
        <p:txBody>
          <a:bodyPr wrap="square" rtlCol="0">
            <a:spAutoFit/>
          </a:bodyPr>
          <a:lstStyle/>
          <a:p>
            <a:r>
              <a:rPr kumimoji="1" lang="ja-JP" altLang="en-US" sz="3600" b="1" dirty="0">
                <a:latin typeface="Meiryo UI" panose="020B0604030504040204" pitchFamily="50" charset="-128"/>
                <a:ea typeface="Meiryo UI" panose="020B0604030504040204" pitchFamily="50" charset="-128"/>
              </a:rPr>
              <a:t>脱炭素で地域事業者の</a:t>
            </a:r>
            <a:r>
              <a:rPr lang="ja-JP" altLang="en-US" sz="3600" b="1" dirty="0">
                <a:latin typeface="Meiryo UI" panose="020B0604030504040204" pitchFamily="50" charset="-128"/>
                <a:ea typeface="Meiryo UI" panose="020B0604030504040204" pitchFamily="50" charset="-128"/>
              </a:rPr>
              <a:t>サステナブル経営を後押しする</a:t>
            </a:r>
            <a:endParaRPr lang="en-US" altLang="ja-JP" sz="3600" b="1" dirty="0">
              <a:latin typeface="Meiryo UI" panose="020B0604030504040204" pitchFamily="50" charset="-128"/>
              <a:ea typeface="Meiryo UI" panose="020B0604030504040204" pitchFamily="50" charset="-128"/>
            </a:endParaRPr>
          </a:p>
          <a:p>
            <a:r>
              <a:rPr lang="ja-JP" altLang="en-US" sz="3600" b="1" dirty="0">
                <a:latin typeface="Meiryo UI" panose="020B0604030504040204" pitchFamily="50" charset="-128"/>
                <a:ea typeface="Meiryo UI" panose="020B0604030504040204" pitchFamily="50" charset="-128"/>
              </a:rPr>
              <a:t>ＳＤＧｓ未来都市の挑戦</a:t>
            </a:r>
            <a:endParaRPr kumimoji="1" lang="ja-JP" altLang="en-US" sz="3600" b="1"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1CE7B1D5-1767-4006-A252-A63B2A8EF8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489" y="4207348"/>
            <a:ext cx="2781819" cy="2086364"/>
          </a:xfrm>
          <a:prstGeom prst="rect">
            <a:avLst/>
          </a:prstGeom>
        </p:spPr>
      </p:pic>
      <p:pic>
        <p:nvPicPr>
          <p:cNvPr id="9" name="図 8">
            <a:extLst>
              <a:ext uri="{FF2B5EF4-FFF2-40B4-BE49-F238E27FC236}">
                <a16:creationId xmlns:a16="http://schemas.microsoft.com/office/drawing/2014/main" id="{934A618A-9537-4A7F-8AAA-EDE9915F49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7489" y="2413024"/>
            <a:ext cx="2772431" cy="1798571"/>
          </a:xfrm>
          <a:prstGeom prst="rect">
            <a:avLst/>
          </a:prstGeom>
        </p:spPr>
      </p:pic>
      <p:pic>
        <p:nvPicPr>
          <p:cNvPr id="11" name="図 10">
            <a:extLst>
              <a:ext uri="{FF2B5EF4-FFF2-40B4-BE49-F238E27FC236}">
                <a16:creationId xmlns:a16="http://schemas.microsoft.com/office/drawing/2014/main" id="{4A2F8B8A-1935-4BCF-B9C3-68E24400BA3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7059905" y="2413024"/>
            <a:ext cx="2681240" cy="3874594"/>
          </a:xfrm>
          <a:prstGeom prst="rect">
            <a:avLst/>
          </a:prstGeom>
        </p:spPr>
      </p:pic>
      <p:pic>
        <p:nvPicPr>
          <p:cNvPr id="12" name="図 11">
            <a:extLst>
              <a:ext uri="{FF2B5EF4-FFF2-40B4-BE49-F238E27FC236}">
                <a16:creationId xmlns:a16="http://schemas.microsoft.com/office/drawing/2014/main" id="{15FFE4ED-39F1-497E-AEFD-2687EFEB4FB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04472" y="2413446"/>
            <a:ext cx="3655434" cy="2238183"/>
          </a:xfrm>
          <a:prstGeom prst="rect">
            <a:avLst/>
          </a:prstGeom>
        </p:spPr>
      </p:pic>
      <p:pic>
        <p:nvPicPr>
          <p:cNvPr id="10" name="図 9">
            <a:extLst>
              <a:ext uri="{FF2B5EF4-FFF2-40B4-BE49-F238E27FC236}">
                <a16:creationId xmlns:a16="http://schemas.microsoft.com/office/drawing/2014/main" id="{200BAB69-B2D2-4AF5-99DB-A11D0497E696}"/>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a:xfrm>
            <a:off x="3479308" y="4322630"/>
            <a:ext cx="3581612" cy="1971082"/>
          </a:xfrm>
          <a:prstGeom prst="rect">
            <a:avLst/>
          </a:prstGeom>
        </p:spPr>
      </p:pic>
    </p:spTree>
    <p:extLst>
      <p:ext uri="{BB962C8B-B14F-4D97-AF65-F5344CB8AC3E}">
        <p14:creationId xmlns:p14="http://schemas.microsoft.com/office/powerpoint/2010/main" val="15838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1989" y="382443"/>
            <a:ext cx="6060460" cy="609303"/>
          </a:xfrm>
        </p:spPr>
        <p:txBody>
          <a:bodyPr>
            <a:normAutofit/>
          </a:bodyPr>
          <a:lstStyle/>
          <a:p>
            <a:pPr algn="l"/>
            <a:r>
              <a:rPr lang="ja-JP" altLang="en-US" b="1" dirty="0">
                <a:solidFill>
                  <a:srgbClr val="660033"/>
                </a:solidFill>
                <a:latin typeface="+mj-ea"/>
              </a:rPr>
              <a:t>にちなん中国山地林業アカデミー</a:t>
            </a:r>
            <a:r>
              <a:rPr kumimoji="1" lang="ja-JP" altLang="en-US" dirty="0">
                <a:solidFill>
                  <a:srgbClr val="660033"/>
                </a:solidFill>
              </a:rPr>
              <a:t>概要</a:t>
            </a:r>
          </a:p>
        </p:txBody>
      </p:sp>
      <p:sp>
        <p:nvSpPr>
          <p:cNvPr id="4" name="スライド番号プレースホルダー 3"/>
          <p:cNvSpPr>
            <a:spLocks noGrp="1"/>
          </p:cNvSpPr>
          <p:nvPr>
            <p:ph type="sldNum" sz="quarter" idx="12"/>
          </p:nvPr>
        </p:nvSpPr>
        <p:spPr/>
        <p:txBody>
          <a:bodyPr/>
          <a:lstStyle/>
          <a:p>
            <a:fld id="{2D38D08A-24F7-4836-9BFC-92F59C1F345C}" type="slidenum">
              <a:rPr kumimoji="1" lang="ja-JP" altLang="en-US" smtClean="0">
                <a:solidFill>
                  <a:prstClr val="black">
                    <a:tint val="75000"/>
                  </a:prstClr>
                </a:solidFill>
              </a:rPr>
              <a:pPr/>
              <a:t>10</a:t>
            </a:fld>
            <a:endParaRPr kumimoji="1" lang="ja-JP" altLang="en-US">
              <a:solidFill>
                <a:prstClr val="black">
                  <a:tint val="75000"/>
                </a:prstClr>
              </a:solidFill>
            </a:endParaRPr>
          </a:p>
        </p:txBody>
      </p:sp>
      <p:sp>
        <p:nvSpPr>
          <p:cNvPr id="5" name="テキスト ボックス 4"/>
          <p:cNvSpPr txBox="1"/>
          <p:nvPr/>
        </p:nvSpPr>
        <p:spPr>
          <a:xfrm>
            <a:off x="6365964" y="4246453"/>
            <a:ext cx="5540283" cy="203132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dirty="0">
                <a:solidFill>
                  <a:prstClr val="black"/>
                </a:solidFill>
              </a:rPr>
              <a:t>≪にちなん中国山地林業アカデミーの特徴≫</a:t>
            </a:r>
            <a:endParaRPr lang="en-US" altLang="ja-JP" dirty="0">
              <a:solidFill>
                <a:prstClr val="black"/>
              </a:solidFill>
            </a:endParaRPr>
          </a:p>
          <a:p>
            <a:r>
              <a:rPr lang="ja-JP" altLang="en-US" dirty="0">
                <a:solidFill>
                  <a:schemeClr val="accent1">
                    <a:lumMod val="75000"/>
                  </a:schemeClr>
                </a:solidFill>
              </a:rPr>
              <a:t>・全国初の町立林業学校</a:t>
            </a:r>
            <a:endParaRPr lang="en-US" altLang="ja-JP" dirty="0">
              <a:solidFill>
                <a:schemeClr val="accent1">
                  <a:lumMod val="75000"/>
                </a:schemeClr>
              </a:solidFill>
            </a:endParaRPr>
          </a:p>
          <a:p>
            <a:r>
              <a:rPr lang="ja-JP" altLang="en-US" dirty="0">
                <a:solidFill>
                  <a:schemeClr val="accent1">
                    <a:lumMod val="75000"/>
                  </a:schemeClr>
                </a:solidFill>
              </a:rPr>
              <a:t>→就職先を限定せず、日本の林業の担い手を育てる</a:t>
            </a:r>
            <a:endParaRPr lang="en-US" altLang="ja-JP" dirty="0">
              <a:solidFill>
                <a:schemeClr val="accent1">
                  <a:lumMod val="75000"/>
                </a:schemeClr>
              </a:solidFill>
            </a:endParaRPr>
          </a:p>
          <a:p>
            <a:r>
              <a:rPr lang="ja-JP" altLang="en-US" dirty="0">
                <a:solidFill>
                  <a:schemeClr val="accent1">
                    <a:lumMod val="75000"/>
                  </a:schemeClr>
                </a:solidFill>
              </a:rPr>
              <a:t>・林業現場からの逆算で、必要な技術知識を学ぶ</a:t>
            </a:r>
            <a:endParaRPr lang="en-US" altLang="ja-JP" dirty="0">
              <a:solidFill>
                <a:schemeClr val="accent1">
                  <a:lumMod val="75000"/>
                </a:schemeClr>
              </a:solidFill>
            </a:endParaRPr>
          </a:p>
          <a:p>
            <a:r>
              <a:rPr lang="ja-JP" altLang="en-US" dirty="0">
                <a:solidFill>
                  <a:schemeClr val="accent1">
                    <a:lumMod val="75000"/>
                  </a:schemeClr>
                </a:solidFill>
              </a:rPr>
              <a:t>・専従指導者による安全重視の実習指導</a:t>
            </a:r>
            <a:endParaRPr lang="en-US" altLang="ja-JP" dirty="0">
              <a:solidFill>
                <a:schemeClr val="accent1">
                  <a:lumMod val="75000"/>
                </a:schemeClr>
              </a:solidFill>
            </a:endParaRPr>
          </a:p>
          <a:p>
            <a:r>
              <a:rPr lang="ja-JP" altLang="en-US" dirty="0">
                <a:solidFill>
                  <a:schemeClr val="accent1">
                    <a:lumMod val="75000"/>
                  </a:schemeClr>
                </a:solidFill>
              </a:rPr>
              <a:t>・演習林</a:t>
            </a:r>
            <a:r>
              <a:rPr lang="en-US" altLang="ja-JP" dirty="0">
                <a:solidFill>
                  <a:schemeClr val="accent1">
                    <a:lumMod val="75000"/>
                  </a:schemeClr>
                </a:solidFill>
              </a:rPr>
              <a:t>(668ha)</a:t>
            </a:r>
            <a:r>
              <a:rPr lang="ja-JP" altLang="en-US" dirty="0">
                <a:solidFill>
                  <a:schemeClr val="accent1">
                    <a:lumMod val="75000"/>
                  </a:schemeClr>
                </a:solidFill>
              </a:rPr>
              <a:t>で林業の経験値を上げる豊富な実習量</a:t>
            </a:r>
            <a:endParaRPr lang="en-US" altLang="ja-JP" dirty="0">
              <a:solidFill>
                <a:schemeClr val="accent1">
                  <a:lumMod val="75000"/>
                </a:schemeClr>
              </a:solidFill>
            </a:endParaRPr>
          </a:p>
          <a:p>
            <a:r>
              <a:rPr lang="ja-JP" altLang="en-US" dirty="0">
                <a:solidFill>
                  <a:schemeClr val="accent1">
                    <a:lumMod val="75000"/>
                  </a:schemeClr>
                </a:solidFill>
              </a:rPr>
              <a:t>・森林教育の企画・実践</a:t>
            </a:r>
            <a:endParaRPr lang="en-US" altLang="ja-JP" dirty="0">
              <a:solidFill>
                <a:schemeClr val="accent1">
                  <a:lumMod val="75000"/>
                </a:schemeClr>
              </a:solidFill>
            </a:endParaRPr>
          </a:p>
        </p:txBody>
      </p:sp>
      <p:pic>
        <p:nvPicPr>
          <p:cNvPr id="7" name="図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63352" y="1237451"/>
            <a:ext cx="4745509" cy="2692555"/>
          </a:xfrm>
          <a:prstGeom prst="rect">
            <a:avLst/>
          </a:prstGeom>
        </p:spPr>
      </p:pic>
      <p:sp>
        <p:nvSpPr>
          <p:cNvPr id="9" name="テキスト ボックス 8">
            <a:extLst>
              <a:ext uri="{FF2B5EF4-FFF2-40B4-BE49-F238E27FC236}">
                <a16:creationId xmlns:a16="http://schemas.microsoft.com/office/drawing/2014/main" id="{E5155F1E-2012-4F0A-A874-F76987336640}"/>
              </a:ext>
            </a:extLst>
          </p:cNvPr>
          <p:cNvSpPr txBox="1"/>
          <p:nvPr/>
        </p:nvSpPr>
        <p:spPr>
          <a:xfrm>
            <a:off x="828411" y="4382273"/>
            <a:ext cx="5735352" cy="2031325"/>
          </a:xfrm>
          <a:prstGeom prst="rect">
            <a:avLst/>
          </a:prstGeom>
          <a:noFill/>
        </p:spPr>
        <p:txBody>
          <a:bodyPr wrap="square" rtlCol="0">
            <a:spAutoFit/>
          </a:bodyPr>
          <a:lstStyle/>
          <a:p>
            <a:r>
              <a:rPr lang="ja-JP" altLang="en-US" dirty="0"/>
              <a:t>■ </a:t>
            </a:r>
            <a:r>
              <a:rPr kumimoji="1" lang="ja-JP" altLang="en-US" dirty="0"/>
              <a:t>定員</a:t>
            </a:r>
            <a:r>
              <a:rPr kumimoji="1" lang="en-US" altLang="ja-JP" dirty="0"/>
              <a:t>10</a:t>
            </a:r>
            <a:r>
              <a:rPr kumimoji="1" lang="ja-JP" altLang="en-US" dirty="0"/>
              <a:t>人　（１年制）</a:t>
            </a:r>
            <a:endParaRPr kumimoji="1" lang="en-US" altLang="ja-JP" dirty="0"/>
          </a:p>
          <a:p>
            <a:r>
              <a:rPr kumimoji="1" lang="en-US" altLang="ja-JP" dirty="0"/>
              <a:t>1</a:t>
            </a:r>
            <a:r>
              <a:rPr kumimoji="1" lang="ja-JP" altLang="en-US" dirty="0"/>
              <a:t>期生　</a:t>
            </a:r>
            <a:r>
              <a:rPr kumimoji="1" lang="en-US" altLang="ja-JP" dirty="0"/>
              <a:t>7</a:t>
            </a:r>
            <a:r>
              <a:rPr kumimoji="1" lang="ja-JP" altLang="en-US" dirty="0"/>
              <a:t>人卒業　町内</a:t>
            </a:r>
            <a:r>
              <a:rPr kumimoji="1" lang="en-US" altLang="ja-JP" dirty="0"/>
              <a:t>5</a:t>
            </a:r>
            <a:r>
              <a:rPr kumimoji="1" lang="ja-JP" altLang="en-US" dirty="0"/>
              <a:t>人、県内</a:t>
            </a:r>
            <a:r>
              <a:rPr kumimoji="1" lang="en-US" altLang="ja-JP" dirty="0"/>
              <a:t>0</a:t>
            </a:r>
            <a:r>
              <a:rPr kumimoji="1" lang="ja-JP" altLang="en-US" dirty="0"/>
              <a:t>人、県外</a:t>
            </a:r>
            <a:r>
              <a:rPr kumimoji="1" lang="en-US" altLang="ja-JP" dirty="0"/>
              <a:t>2</a:t>
            </a:r>
            <a:r>
              <a:rPr kumimoji="1" lang="ja-JP" altLang="en-US" dirty="0"/>
              <a:t>人</a:t>
            </a:r>
            <a:endParaRPr kumimoji="1" lang="en-US" altLang="ja-JP" dirty="0"/>
          </a:p>
          <a:p>
            <a:r>
              <a:rPr kumimoji="1" lang="en-US" altLang="ja-JP" dirty="0"/>
              <a:t>2</a:t>
            </a:r>
            <a:r>
              <a:rPr kumimoji="1" lang="ja-JP" altLang="en-US" dirty="0"/>
              <a:t>期生　</a:t>
            </a:r>
            <a:r>
              <a:rPr kumimoji="1" lang="en-US" altLang="ja-JP" dirty="0"/>
              <a:t>7</a:t>
            </a:r>
            <a:r>
              <a:rPr kumimoji="1" lang="ja-JP" altLang="en-US" dirty="0"/>
              <a:t>人卒業　町内</a:t>
            </a:r>
            <a:r>
              <a:rPr lang="en-US" altLang="ja-JP" dirty="0"/>
              <a:t>4</a:t>
            </a:r>
            <a:r>
              <a:rPr kumimoji="1" lang="ja-JP" altLang="en-US" dirty="0"/>
              <a:t>人、県内</a:t>
            </a:r>
            <a:r>
              <a:rPr kumimoji="1" lang="en-US" altLang="ja-JP" dirty="0"/>
              <a:t>2</a:t>
            </a:r>
            <a:r>
              <a:rPr kumimoji="1" lang="ja-JP" altLang="en-US" dirty="0"/>
              <a:t>人、県外</a:t>
            </a:r>
            <a:r>
              <a:rPr lang="en-US" altLang="ja-JP" dirty="0"/>
              <a:t>1</a:t>
            </a:r>
            <a:r>
              <a:rPr kumimoji="1" lang="ja-JP" altLang="en-US" dirty="0"/>
              <a:t>人</a:t>
            </a:r>
            <a:endParaRPr kumimoji="1" lang="en-US" altLang="ja-JP" dirty="0"/>
          </a:p>
          <a:p>
            <a:r>
              <a:rPr kumimoji="1" lang="en-US" altLang="ja-JP" dirty="0"/>
              <a:t>3</a:t>
            </a:r>
            <a:r>
              <a:rPr kumimoji="1" lang="ja-JP" altLang="en-US" dirty="0"/>
              <a:t>期生　</a:t>
            </a:r>
            <a:r>
              <a:rPr kumimoji="1" lang="en-US" altLang="ja-JP" dirty="0"/>
              <a:t>13</a:t>
            </a:r>
            <a:r>
              <a:rPr kumimoji="1" lang="ja-JP" altLang="en-US" dirty="0"/>
              <a:t>人卒業　町内</a:t>
            </a:r>
            <a:r>
              <a:rPr kumimoji="1" lang="en-US" altLang="ja-JP" dirty="0"/>
              <a:t>4</a:t>
            </a:r>
            <a:r>
              <a:rPr kumimoji="1" lang="ja-JP" altLang="en-US" dirty="0"/>
              <a:t>人、県内</a:t>
            </a:r>
            <a:r>
              <a:rPr kumimoji="1" lang="en-US" altLang="ja-JP" dirty="0"/>
              <a:t>4</a:t>
            </a:r>
            <a:r>
              <a:rPr kumimoji="1" lang="ja-JP" altLang="en-US" dirty="0"/>
              <a:t>人、県外</a:t>
            </a:r>
            <a:r>
              <a:rPr lang="en-US" altLang="ja-JP" dirty="0"/>
              <a:t>5</a:t>
            </a:r>
            <a:r>
              <a:rPr kumimoji="1" lang="ja-JP" altLang="en-US" dirty="0"/>
              <a:t>人</a:t>
            </a:r>
            <a:endParaRPr kumimoji="1" lang="en-US" altLang="ja-JP" dirty="0"/>
          </a:p>
          <a:p>
            <a:r>
              <a:rPr kumimoji="1" lang="en-US" altLang="ja-JP" dirty="0"/>
              <a:t>4</a:t>
            </a:r>
            <a:r>
              <a:rPr kumimoji="1" lang="ja-JP" altLang="en-US" dirty="0"/>
              <a:t>期生　</a:t>
            </a:r>
            <a:r>
              <a:rPr kumimoji="1" lang="en-US" altLang="ja-JP" dirty="0"/>
              <a:t>12</a:t>
            </a:r>
            <a:r>
              <a:rPr kumimoji="1" lang="ja-JP" altLang="en-US" dirty="0"/>
              <a:t>人入学（県外</a:t>
            </a:r>
            <a:r>
              <a:rPr lang="en-US" altLang="ja-JP" dirty="0"/>
              <a:t>6</a:t>
            </a:r>
            <a:r>
              <a:rPr kumimoji="1" lang="ja-JP" altLang="en-US" dirty="0"/>
              <a:t>人、県内</a:t>
            </a:r>
            <a:r>
              <a:rPr kumimoji="1" lang="en-US" altLang="ja-JP" dirty="0"/>
              <a:t>6</a:t>
            </a:r>
            <a:r>
              <a:rPr kumimoji="1" lang="ja-JP" altLang="en-US" dirty="0"/>
              <a:t>人）</a:t>
            </a:r>
            <a:endParaRPr kumimoji="1" lang="en-US" altLang="ja-JP" dirty="0"/>
          </a:p>
          <a:p>
            <a:r>
              <a:rPr lang="en-US" altLang="ja-JP" dirty="0">
                <a:solidFill>
                  <a:srgbClr val="0070C0"/>
                </a:solidFill>
              </a:rPr>
              <a:t>※</a:t>
            </a:r>
            <a:r>
              <a:rPr lang="ja-JP" altLang="en-US" dirty="0">
                <a:solidFill>
                  <a:srgbClr val="0070C0"/>
                </a:solidFill>
              </a:rPr>
              <a:t>卒業後の居住（</a:t>
            </a:r>
            <a:r>
              <a:rPr lang="en-US" altLang="ja-JP" dirty="0">
                <a:solidFill>
                  <a:srgbClr val="0070C0"/>
                </a:solidFill>
              </a:rPr>
              <a:t>1-3</a:t>
            </a:r>
            <a:r>
              <a:rPr lang="ja-JP" altLang="en-US" dirty="0">
                <a:solidFill>
                  <a:srgbClr val="0070C0"/>
                </a:solidFill>
              </a:rPr>
              <a:t>期卒業生（</a:t>
            </a:r>
            <a:r>
              <a:rPr lang="en-US" altLang="ja-JP" dirty="0">
                <a:solidFill>
                  <a:srgbClr val="0070C0"/>
                </a:solidFill>
              </a:rPr>
              <a:t>27</a:t>
            </a:r>
            <a:r>
              <a:rPr lang="ja-JP" altLang="en-US" dirty="0">
                <a:solidFill>
                  <a:srgbClr val="0070C0"/>
                </a:solidFill>
              </a:rPr>
              <a:t>人））</a:t>
            </a:r>
            <a:endParaRPr lang="en-US" altLang="ja-JP" dirty="0">
              <a:solidFill>
                <a:srgbClr val="0070C0"/>
              </a:solidFill>
            </a:endParaRPr>
          </a:p>
          <a:p>
            <a:r>
              <a:rPr lang="ja-JP" altLang="en-US" dirty="0">
                <a:solidFill>
                  <a:srgbClr val="0070C0"/>
                </a:solidFill>
              </a:rPr>
              <a:t>　</a:t>
            </a:r>
            <a:r>
              <a:rPr kumimoji="1" lang="ja-JP" altLang="en-US" dirty="0">
                <a:solidFill>
                  <a:srgbClr val="0070C0"/>
                </a:solidFill>
              </a:rPr>
              <a:t>鳥取県内在住→　</a:t>
            </a:r>
            <a:r>
              <a:rPr kumimoji="1" lang="en-US" altLang="ja-JP" dirty="0">
                <a:solidFill>
                  <a:srgbClr val="0070C0"/>
                </a:solidFill>
              </a:rPr>
              <a:t>19</a:t>
            </a:r>
            <a:r>
              <a:rPr kumimoji="1" lang="ja-JP" altLang="en-US" dirty="0">
                <a:solidFill>
                  <a:srgbClr val="0070C0"/>
                </a:solidFill>
              </a:rPr>
              <a:t>人（うち、日南町在住</a:t>
            </a:r>
            <a:r>
              <a:rPr kumimoji="1" lang="en-US" altLang="ja-JP" dirty="0">
                <a:solidFill>
                  <a:srgbClr val="0070C0"/>
                </a:solidFill>
              </a:rPr>
              <a:t>13</a:t>
            </a:r>
            <a:r>
              <a:rPr lang="ja-JP" altLang="en-US" dirty="0">
                <a:solidFill>
                  <a:srgbClr val="0070C0"/>
                </a:solidFill>
              </a:rPr>
              <a:t>人</a:t>
            </a:r>
            <a:r>
              <a:rPr kumimoji="1" lang="ja-JP" altLang="en-US" dirty="0">
                <a:solidFill>
                  <a:srgbClr val="0070C0"/>
                </a:solidFill>
              </a:rPr>
              <a:t>）</a:t>
            </a:r>
          </a:p>
        </p:txBody>
      </p:sp>
      <p:pic>
        <p:nvPicPr>
          <p:cNvPr id="8" name="図 7">
            <a:extLst>
              <a:ext uri="{FF2B5EF4-FFF2-40B4-BE49-F238E27FC236}">
                <a16:creationId xmlns:a16="http://schemas.microsoft.com/office/drawing/2014/main" id="{F703950C-0424-4F92-8F69-80CA4C5530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8410" y="1237452"/>
            <a:ext cx="5163658" cy="2692554"/>
          </a:xfrm>
          <a:prstGeom prst="rect">
            <a:avLst/>
          </a:prstGeom>
        </p:spPr>
      </p:pic>
    </p:spTree>
    <p:extLst>
      <p:ext uri="{BB962C8B-B14F-4D97-AF65-F5344CB8AC3E}">
        <p14:creationId xmlns:p14="http://schemas.microsoft.com/office/powerpoint/2010/main" val="1176684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50787" y="1184846"/>
            <a:ext cx="3393991" cy="424731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dirty="0"/>
              <a:t>＜現在　森林教育＞</a:t>
            </a:r>
            <a:endParaRPr kumimoji="1" lang="en-US" altLang="ja-JP" dirty="0"/>
          </a:p>
          <a:p>
            <a:endParaRPr kumimoji="1" lang="en-US" altLang="ja-JP" dirty="0"/>
          </a:p>
          <a:p>
            <a:r>
              <a:rPr lang="ja-JP" altLang="en-US" dirty="0"/>
              <a:t>・胎　教</a:t>
            </a:r>
            <a:endParaRPr lang="en-US" altLang="ja-JP" dirty="0"/>
          </a:p>
          <a:p>
            <a:endParaRPr kumimoji="1" lang="en-US" altLang="ja-JP" dirty="0"/>
          </a:p>
          <a:p>
            <a:r>
              <a:rPr kumimoji="1" lang="ja-JP" altLang="en-US" dirty="0"/>
              <a:t>・誕　生</a:t>
            </a:r>
            <a:endParaRPr kumimoji="1" lang="en-US" altLang="ja-JP" dirty="0"/>
          </a:p>
          <a:p>
            <a:endParaRPr lang="en-US" altLang="ja-JP" dirty="0"/>
          </a:p>
          <a:p>
            <a:r>
              <a:rPr kumimoji="1" lang="ja-JP" altLang="en-US" dirty="0"/>
              <a:t>・</a:t>
            </a:r>
            <a:r>
              <a:rPr lang="ja-JP" altLang="en-US" dirty="0"/>
              <a:t>保育</a:t>
            </a:r>
            <a:r>
              <a:rPr kumimoji="1" lang="ja-JP" altLang="en-US" dirty="0"/>
              <a:t>園　</a:t>
            </a:r>
            <a:r>
              <a:rPr kumimoji="1" lang="en-US" altLang="ja-JP" dirty="0"/>
              <a:t>※</a:t>
            </a:r>
            <a:r>
              <a:rPr kumimoji="1" lang="ja-JP" altLang="en-US" dirty="0"/>
              <a:t>森の</a:t>
            </a:r>
            <a:r>
              <a:rPr lang="ja-JP" altLang="en-US" dirty="0"/>
              <a:t>保育</a:t>
            </a:r>
            <a:r>
              <a:rPr kumimoji="1" lang="ja-JP" altLang="en-US" dirty="0"/>
              <a:t>園実施中</a:t>
            </a:r>
            <a:endParaRPr kumimoji="1" lang="en-US" altLang="ja-JP" dirty="0"/>
          </a:p>
          <a:p>
            <a:endParaRPr lang="en-US" altLang="ja-JP" dirty="0"/>
          </a:p>
          <a:p>
            <a:r>
              <a:rPr kumimoji="1" lang="ja-JP" altLang="en-US" dirty="0"/>
              <a:t>・小学校　</a:t>
            </a:r>
            <a:r>
              <a:rPr kumimoji="1" lang="en-US" altLang="ja-JP" dirty="0"/>
              <a:t>5</a:t>
            </a:r>
            <a:r>
              <a:rPr kumimoji="1" lang="ja-JP" altLang="en-US" dirty="0"/>
              <a:t>年生のみ森林教育</a:t>
            </a:r>
            <a:endParaRPr kumimoji="1" lang="en-US" altLang="ja-JP" dirty="0"/>
          </a:p>
          <a:p>
            <a:endParaRPr lang="en-US" altLang="ja-JP" dirty="0"/>
          </a:p>
          <a:p>
            <a:r>
              <a:rPr kumimoji="1" lang="ja-JP" altLang="en-US" dirty="0"/>
              <a:t>・中学校</a:t>
            </a:r>
            <a:endParaRPr kumimoji="1" lang="en-US" altLang="ja-JP" dirty="0"/>
          </a:p>
          <a:p>
            <a:endParaRPr lang="en-US" altLang="ja-JP" dirty="0"/>
          </a:p>
          <a:p>
            <a:r>
              <a:rPr kumimoji="1" lang="ja-JP" altLang="en-US" dirty="0"/>
              <a:t>・高　校　</a:t>
            </a:r>
            <a:endParaRPr kumimoji="1" lang="en-US" altLang="ja-JP" dirty="0"/>
          </a:p>
          <a:p>
            <a:endParaRPr lang="en-US" altLang="ja-JP" dirty="0"/>
          </a:p>
          <a:p>
            <a:r>
              <a:rPr kumimoji="1" lang="ja-JP" altLang="en-US" dirty="0"/>
              <a:t>・大　人　</a:t>
            </a:r>
          </a:p>
        </p:txBody>
      </p:sp>
      <p:sp>
        <p:nvSpPr>
          <p:cNvPr id="5" name="テキスト ボックス 4"/>
          <p:cNvSpPr txBox="1"/>
          <p:nvPr/>
        </p:nvSpPr>
        <p:spPr>
          <a:xfrm>
            <a:off x="4131539" y="1185778"/>
            <a:ext cx="4955060" cy="424731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dirty="0"/>
              <a:t>＜新規：森林教育一貫プログラム＞</a:t>
            </a:r>
            <a:endParaRPr kumimoji="1" lang="en-US" altLang="ja-JP" dirty="0"/>
          </a:p>
          <a:p>
            <a:endParaRPr kumimoji="1" lang="en-US" altLang="ja-JP" dirty="0"/>
          </a:p>
          <a:p>
            <a:r>
              <a:rPr lang="ja-JP" altLang="en-US" dirty="0"/>
              <a:t>・胎　教　</a:t>
            </a:r>
            <a:endParaRPr lang="en-US" altLang="ja-JP" dirty="0"/>
          </a:p>
          <a:p>
            <a:endParaRPr kumimoji="1" lang="en-US" altLang="ja-JP" dirty="0"/>
          </a:p>
          <a:p>
            <a:r>
              <a:rPr kumimoji="1" lang="ja-JP" altLang="en-US" dirty="0"/>
              <a:t>・誕　生　</a:t>
            </a:r>
            <a:r>
              <a:rPr kumimoji="1" lang="ja-JP" altLang="en-US" dirty="0">
                <a:solidFill>
                  <a:srgbClr val="00B0F0"/>
                </a:solidFill>
              </a:rPr>
              <a:t>木のおもちゃプレゼント</a:t>
            </a:r>
            <a:endParaRPr kumimoji="1" lang="en-US" altLang="ja-JP" dirty="0">
              <a:solidFill>
                <a:srgbClr val="00B0F0"/>
              </a:solidFill>
            </a:endParaRPr>
          </a:p>
          <a:p>
            <a:endParaRPr lang="en-US" altLang="ja-JP" dirty="0"/>
          </a:p>
          <a:p>
            <a:r>
              <a:rPr kumimoji="1" lang="ja-JP" altLang="en-US" dirty="0"/>
              <a:t>・</a:t>
            </a:r>
            <a:r>
              <a:rPr lang="ja-JP" altLang="en-US" dirty="0">
                <a:solidFill>
                  <a:srgbClr val="FF0000"/>
                </a:solidFill>
              </a:rPr>
              <a:t>保育</a:t>
            </a:r>
            <a:r>
              <a:rPr kumimoji="1" lang="ja-JP" altLang="en-US" dirty="0">
                <a:solidFill>
                  <a:srgbClr val="FF0000"/>
                </a:solidFill>
              </a:rPr>
              <a:t>園　もりのほいくえん</a:t>
            </a:r>
            <a:endParaRPr kumimoji="1" lang="en-US" altLang="ja-JP" dirty="0">
              <a:solidFill>
                <a:srgbClr val="FF0000"/>
              </a:solidFill>
            </a:endParaRPr>
          </a:p>
          <a:p>
            <a:endParaRPr lang="en-US" altLang="ja-JP" dirty="0">
              <a:solidFill>
                <a:srgbClr val="FF0000"/>
              </a:solidFill>
            </a:endParaRPr>
          </a:p>
          <a:p>
            <a:r>
              <a:rPr kumimoji="1" lang="ja-JP" altLang="en-US" dirty="0">
                <a:solidFill>
                  <a:srgbClr val="FF0000"/>
                </a:solidFill>
              </a:rPr>
              <a:t>・小学校　</a:t>
            </a:r>
            <a:r>
              <a:rPr lang="en-US" altLang="ja-JP" dirty="0">
                <a:solidFill>
                  <a:srgbClr val="FF0000"/>
                </a:solidFill>
              </a:rPr>
              <a:t>1</a:t>
            </a:r>
            <a:r>
              <a:rPr lang="ja-JP" altLang="en-US" dirty="0">
                <a:solidFill>
                  <a:srgbClr val="FF0000"/>
                </a:solidFill>
              </a:rPr>
              <a:t>年</a:t>
            </a:r>
            <a:r>
              <a:rPr lang="en-US" altLang="ja-JP" dirty="0">
                <a:solidFill>
                  <a:srgbClr val="FF0000"/>
                </a:solidFill>
              </a:rPr>
              <a:t>1</a:t>
            </a:r>
            <a:r>
              <a:rPr lang="ja-JP" altLang="en-US" dirty="0">
                <a:solidFill>
                  <a:srgbClr val="FF0000"/>
                </a:solidFill>
              </a:rPr>
              <a:t>回は、森で</a:t>
            </a:r>
            <a:r>
              <a:rPr lang="en-US" altLang="ja-JP" dirty="0">
                <a:solidFill>
                  <a:srgbClr val="FF0000"/>
                </a:solidFill>
              </a:rPr>
              <a:t>1</a:t>
            </a:r>
            <a:r>
              <a:rPr lang="ja-JP" altLang="en-US" dirty="0">
                <a:solidFill>
                  <a:srgbClr val="FF0000"/>
                </a:solidFill>
              </a:rPr>
              <a:t>日過ごす！</a:t>
            </a:r>
            <a:endParaRPr kumimoji="1" lang="en-US" altLang="ja-JP" dirty="0">
              <a:solidFill>
                <a:srgbClr val="FF0000"/>
              </a:solidFill>
            </a:endParaRPr>
          </a:p>
          <a:p>
            <a:endParaRPr lang="en-US" altLang="ja-JP" dirty="0">
              <a:solidFill>
                <a:srgbClr val="FF0000"/>
              </a:solidFill>
            </a:endParaRPr>
          </a:p>
          <a:p>
            <a:r>
              <a:rPr kumimoji="1" lang="ja-JP" altLang="en-US" dirty="0">
                <a:solidFill>
                  <a:srgbClr val="FF0000"/>
                </a:solidFill>
              </a:rPr>
              <a:t>・中学校　森林教育の一区切り</a:t>
            </a:r>
            <a:endParaRPr kumimoji="1" lang="en-US" altLang="ja-JP" dirty="0">
              <a:solidFill>
                <a:srgbClr val="FF0000"/>
              </a:solidFill>
            </a:endParaRPr>
          </a:p>
          <a:p>
            <a:r>
              <a:rPr kumimoji="1" lang="ja-JP" altLang="en-US" dirty="0">
                <a:solidFill>
                  <a:srgbClr val="FF0000"/>
                </a:solidFill>
              </a:rPr>
              <a:t>　</a:t>
            </a:r>
            <a:r>
              <a:rPr kumimoji="1" lang="en-US" altLang="ja-JP" dirty="0">
                <a:solidFill>
                  <a:srgbClr val="FF0000"/>
                </a:solidFill>
              </a:rPr>
              <a:t>(</a:t>
            </a:r>
            <a:r>
              <a:rPr kumimoji="1" lang="ja-JP" altLang="en-US" dirty="0">
                <a:solidFill>
                  <a:srgbClr val="FF0000"/>
                </a:solidFill>
              </a:rPr>
              <a:t>ゴール兼スタート</a:t>
            </a:r>
            <a:r>
              <a:rPr kumimoji="1" lang="en-US" altLang="ja-JP" dirty="0">
                <a:solidFill>
                  <a:srgbClr val="FF0000"/>
                </a:solidFill>
              </a:rPr>
              <a:t>)</a:t>
            </a:r>
            <a:endParaRPr lang="en-US" altLang="ja-JP" dirty="0"/>
          </a:p>
          <a:p>
            <a:r>
              <a:rPr kumimoji="1" lang="ja-JP" altLang="en-US" dirty="0"/>
              <a:t>・高　校　林業体験、森林での冒険教育</a:t>
            </a:r>
            <a:endParaRPr kumimoji="1" lang="en-US" altLang="ja-JP" dirty="0"/>
          </a:p>
          <a:p>
            <a:endParaRPr lang="en-US" altLang="ja-JP" dirty="0"/>
          </a:p>
          <a:p>
            <a:r>
              <a:rPr kumimoji="1" lang="ja-JP" altLang="en-US" dirty="0"/>
              <a:t>・大　人　大人向け森林教育</a:t>
            </a:r>
          </a:p>
        </p:txBody>
      </p:sp>
      <p:sp>
        <p:nvSpPr>
          <p:cNvPr id="6" name="角丸四角形吹き出し 5"/>
          <p:cNvSpPr/>
          <p:nvPr/>
        </p:nvSpPr>
        <p:spPr>
          <a:xfrm>
            <a:off x="1795244" y="1561469"/>
            <a:ext cx="2249534" cy="1114603"/>
          </a:xfrm>
          <a:prstGeom prst="wedgeRoundRectCallout">
            <a:avLst>
              <a:gd name="adj1" fmla="val -59612"/>
              <a:gd name="adj2" fmla="val 4137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a:t>課題①　</a:t>
            </a:r>
            <a:r>
              <a:rPr lang="ja-JP" altLang="en-US" sz="1600" dirty="0"/>
              <a:t>保育園から小学</a:t>
            </a:r>
            <a:r>
              <a:rPr lang="en-US" altLang="ja-JP" sz="1600" dirty="0"/>
              <a:t>5</a:t>
            </a:r>
            <a:r>
              <a:rPr lang="ja-JP" altLang="en-US" sz="1600" dirty="0"/>
              <a:t>年生まで、森林に入る機会がない。</a:t>
            </a:r>
            <a:endParaRPr lang="en-US" altLang="ja-JP" sz="1600" dirty="0"/>
          </a:p>
        </p:txBody>
      </p:sp>
      <p:sp>
        <p:nvSpPr>
          <p:cNvPr id="7" name="角丸四角形吹き出し 6"/>
          <p:cNvSpPr/>
          <p:nvPr/>
        </p:nvSpPr>
        <p:spPr>
          <a:xfrm>
            <a:off x="2086326" y="3676426"/>
            <a:ext cx="1958453" cy="755383"/>
          </a:xfrm>
          <a:prstGeom prst="wedgeRoundRectCallout">
            <a:avLst>
              <a:gd name="adj1" fmla="val -75479"/>
              <a:gd name="adj2" fmla="val -7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dirty="0"/>
              <a:t>課題②</a:t>
            </a:r>
            <a:r>
              <a:rPr lang="ja-JP" altLang="en-US" dirty="0"/>
              <a:t>森林教育の目標が無い</a:t>
            </a:r>
            <a:endParaRPr kumimoji="1" lang="ja-JP" altLang="en-US" dirty="0"/>
          </a:p>
        </p:txBody>
      </p:sp>
      <p:sp>
        <p:nvSpPr>
          <p:cNvPr id="9" name="角丸四角形吹き出し 8"/>
          <p:cNvSpPr/>
          <p:nvPr/>
        </p:nvSpPr>
        <p:spPr>
          <a:xfrm>
            <a:off x="2086325" y="4493638"/>
            <a:ext cx="1958453" cy="939457"/>
          </a:xfrm>
          <a:prstGeom prst="wedgeRoundRectCallout">
            <a:avLst>
              <a:gd name="adj1" fmla="val -75051"/>
              <a:gd name="adj2" fmla="val -1517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dirty="0"/>
              <a:t>課題③</a:t>
            </a:r>
            <a:r>
              <a:rPr lang="ja-JP" altLang="en-US" dirty="0"/>
              <a:t>中学生以上のプログラムが無い</a:t>
            </a:r>
            <a:endParaRPr kumimoji="1" lang="ja-JP" altLang="en-US" dirty="0"/>
          </a:p>
        </p:txBody>
      </p:sp>
      <p:sp>
        <p:nvSpPr>
          <p:cNvPr id="10" name="下矢印 9"/>
          <p:cNvSpPr/>
          <p:nvPr/>
        </p:nvSpPr>
        <p:spPr>
          <a:xfrm>
            <a:off x="7907646" y="2928573"/>
            <a:ext cx="343948" cy="14385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8400273" y="2680773"/>
            <a:ext cx="3486927"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dirty="0"/>
              <a:t>＜保育園から中学生まで＞</a:t>
            </a:r>
            <a:endParaRPr kumimoji="1" lang="en-US" altLang="ja-JP" dirty="0"/>
          </a:p>
          <a:p>
            <a:r>
              <a:rPr lang="ja-JP" altLang="en-US" dirty="0"/>
              <a:t>・年齢・学習指導要領に合わせた</a:t>
            </a:r>
            <a:endParaRPr lang="en-US" altLang="ja-JP" dirty="0"/>
          </a:p>
          <a:p>
            <a:r>
              <a:rPr lang="ja-JP" altLang="en-US" dirty="0"/>
              <a:t>　森林教育</a:t>
            </a:r>
          </a:p>
          <a:p>
            <a:r>
              <a:rPr lang="ja-JP" altLang="en-US" dirty="0"/>
              <a:t>・小さな町だからできる</a:t>
            </a:r>
            <a:endParaRPr lang="en-US" altLang="ja-JP" dirty="0"/>
          </a:p>
          <a:p>
            <a:r>
              <a:rPr lang="ja-JP" altLang="en-US" dirty="0"/>
              <a:t>　保育・小学共同授業</a:t>
            </a:r>
          </a:p>
          <a:p>
            <a:r>
              <a:rPr lang="ja-JP" altLang="en-US" dirty="0"/>
              <a:t>・小学高学年からのキャリア教育</a:t>
            </a:r>
          </a:p>
          <a:p>
            <a:r>
              <a:rPr lang="ja-JP" altLang="en-US" dirty="0"/>
              <a:t>・林業従事者を“指導者”にする</a:t>
            </a:r>
            <a:endParaRPr lang="en-US" altLang="ja-JP" dirty="0"/>
          </a:p>
          <a:p>
            <a:r>
              <a:rPr lang="ja-JP" altLang="en-US" dirty="0"/>
              <a:t>　ための指導者研修</a:t>
            </a:r>
          </a:p>
          <a:p>
            <a:r>
              <a:rPr lang="ja-JP" altLang="en-US" dirty="0"/>
              <a:t>　→森林教育の指導が副業に</a:t>
            </a:r>
          </a:p>
        </p:txBody>
      </p:sp>
      <p:sp>
        <p:nvSpPr>
          <p:cNvPr id="12" name="テキスト ボックス 11"/>
          <p:cNvSpPr txBox="1"/>
          <p:nvPr/>
        </p:nvSpPr>
        <p:spPr>
          <a:xfrm>
            <a:off x="8400272" y="1485281"/>
            <a:ext cx="3486926"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dirty="0"/>
              <a:t>＜森林循環のスタート＞</a:t>
            </a:r>
            <a:endParaRPr kumimoji="1" lang="en-US" altLang="ja-JP" dirty="0"/>
          </a:p>
          <a:p>
            <a:r>
              <a:rPr kumimoji="1" lang="ja-JP" altLang="en-US" dirty="0"/>
              <a:t>・</a:t>
            </a:r>
            <a:r>
              <a:rPr lang="ja-JP" altLang="en-US" dirty="0"/>
              <a:t>地元産材で作成した、木の</a:t>
            </a:r>
            <a:endParaRPr lang="en-US" altLang="ja-JP" dirty="0"/>
          </a:p>
          <a:p>
            <a:r>
              <a:rPr lang="ja-JP" altLang="en-US" dirty="0"/>
              <a:t>　おもちゃ・木製品をプレゼント</a:t>
            </a:r>
            <a:endParaRPr kumimoji="1" lang="ja-JP" altLang="en-US" dirty="0"/>
          </a:p>
        </p:txBody>
      </p:sp>
      <p:sp>
        <p:nvSpPr>
          <p:cNvPr id="14" name="角丸四角形 13"/>
          <p:cNvSpPr/>
          <p:nvPr/>
        </p:nvSpPr>
        <p:spPr>
          <a:xfrm>
            <a:off x="400050" y="5621871"/>
            <a:ext cx="1148715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dirty="0"/>
              <a:t>・日南町の子供</a:t>
            </a:r>
            <a:r>
              <a:rPr lang="ja-JP" altLang="en-US" dirty="0"/>
              <a:t>たちに、森林に近い</a:t>
            </a:r>
            <a:r>
              <a:rPr lang="ja-JP" altLang="en-US" dirty="0">
                <a:solidFill>
                  <a:srgbClr val="00B0F0"/>
                </a:solidFill>
              </a:rPr>
              <a:t>「強み」</a:t>
            </a:r>
            <a:r>
              <a:rPr lang="ja-JP" altLang="en-US" dirty="0"/>
              <a:t>を生かして直接触れ合う体験を通して、地域の自然環境を知り持続的に</a:t>
            </a:r>
            <a:br>
              <a:rPr lang="en-US" altLang="ja-JP" dirty="0"/>
            </a:br>
            <a:r>
              <a:rPr lang="ja-JP" altLang="en-US" dirty="0"/>
              <a:t>　自然と共生できる逞しい人材を育成する教育に取り組む。←</a:t>
            </a:r>
            <a:r>
              <a:rPr lang="ja-JP" altLang="en-US" dirty="0">
                <a:solidFill>
                  <a:srgbClr val="FF0000"/>
                </a:solidFill>
              </a:rPr>
              <a:t>子育て世代の移住者</a:t>
            </a:r>
            <a:r>
              <a:rPr lang="ja-JP" altLang="en-US" dirty="0"/>
              <a:t>への日南町のＰＲにもなる。</a:t>
            </a:r>
            <a:endParaRPr lang="en-US" altLang="ja-JP" dirty="0"/>
          </a:p>
          <a:p>
            <a:r>
              <a:rPr kumimoji="1" lang="ja-JP" altLang="en-US" dirty="0"/>
              <a:t>・多様な関係者</a:t>
            </a:r>
            <a:r>
              <a:rPr kumimoji="1" lang="en-US" altLang="ja-JP" dirty="0"/>
              <a:t>(</a:t>
            </a:r>
            <a:r>
              <a:rPr kumimoji="1" lang="ja-JP" altLang="en-US" dirty="0"/>
              <a:t>行政、教育、林業、森ボラ、</a:t>
            </a:r>
            <a:r>
              <a:rPr kumimoji="1" lang="ja-JP" altLang="en-US" dirty="0">
                <a:solidFill>
                  <a:srgbClr val="FF0000"/>
                </a:solidFill>
              </a:rPr>
              <a:t>研究者</a:t>
            </a:r>
            <a:r>
              <a:rPr kumimoji="1" lang="en-US" altLang="ja-JP" dirty="0"/>
              <a:t>)</a:t>
            </a:r>
            <a:r>
              <a:rPr kumimoji="1" lang="ja-JP" altLang="en-US" dirty="0"/>
              <a:t>が参加する検討会の開催、実施体制を図る。</a:t>
            </a:r>
          </a:p>
        </p:txBody>
      </p:sp>
      <p:sp>
        <p:nvSpPr>
          <p:cNvPr id="15" name="テキスト ボックス 14"/>
          <p:cNvSpPr txBox="1"/>
          <p:nvPr/>
        </p:nvSpPr>
        <p:spPr>
          <a:xfrm>
            <a:off x="650786" y="478984"/>
            <a:ext cx="10608561" cy="461665"/>
          </a:xfrm>
          <a:prstGeom prst="rect">
            <a:avLst/>
          </a:prstGeom>
          <a:noFill/>
        </p:spPr>
        <p:txBody>
          <a:bodyPr wrap="square" rtlCol="0">
            <a:spAutoFit/>
          </a:bodyPr>
          <a:lstStyle/>
          <a:p>
            <a:r>
              <a:rPr kumimoji="1" lang="ja-JP" altLang="en-US" sz="2400" b="1" dirty="0">
                <a:solidFill>
                  <a:srgbClr val="660033"/>
                </a:solidFill>
                <a:latin typeface="Meiryo UI" panose="020B0604030504040204" pitchFamily="50" charset="-128"/>
                <a:ea typeface="Meiryo UI" panose="020B0604030504040204" pitchFamily="50" charset="-128"/>
              </a:rPr>
              <a:t>脱炭素社会の実現へ向けて～将来の林業人材を育成する</a:t>
            </a:r>
            <a:r>
              <a:rPr lang="ja-JP" altLang="en-US" sz="2400" b="1" dirty="0">
                <a:solidFill>
                  <a:srgbClr val="660033"/>
                </a:solidFill>
                <a:latin typeface="Meiryo UI" panose="020B0604030504040204" pitchFamily="50" charset="-128"/>
                <a:ea typeface="Meiryo UI" panose="020B0604030504040204" pitchFamily="50" charset="-128"/>
              </a:rPr>
              <a:t>森林教育</a:t>
            </a:r>
            <a:r>
              <a:rPr kumimoji="1" lang="ja-JP" altLang="en-US" sz="2400" b="1" dirty="0">
                <a:solidFill>
                  <a:srgbClr val="660033"/>
                </a:solidFill>
                <a:latin typeface="Meiryo UI" panose="020B0604030504040204" pitchFamily="50" charset="-128"/>
                <a:ea typeface="Meiryo UI" panose="020B0604030504040204" pitchFamily="50" charset="-128"/>
              </a:rPr>
              <a:t>プログラム</a:t>
            </a:r>
            <a:endParaRPr kumimoji="1" lang="en-US" altLang="ja-JP" sz="2400" b="1" dirty="0">
              <a:solidFill>
                <a:srgbClr val="660033"/>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8742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6374279" y="1204110"/>
            <a:ext cx="5009607" cy="5214869"/>
          </a:xfrm>
          <a:prstGeom prst="rect">
            <a:avLst/>
          </a:prstGeom>
        </p:spPr>
      </p:pic>
      <p:pic>
        <p:nvPicPr>
          <p:cNvPr id="5" name="図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1321720" y="3863362"/>
            <a:ext cx="4052899" cy="2555618"/>
          </a:xfrm>
          <a:prstGeom prst="rect">
            <a:avLst/>
          </a:prstGeom>
        </p:spPr>
      </p:pic>
      <p:pic>
        <p:nvPicPr>
          <p:cNvPr id="6" name="図 5"/>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321720" y="1130957"/>
            <a:ext cx="4052899" cy="2684388"/>
          </a:xfrm>
          <a:prstGeom prst="rect">
            <a:avLst/>
          </a:prstGeom>
        </p:spPr>
      </p:pic>
      <p:sp>
        <p:nvSpPr>
          <p:cNvPr id="2" name="スライド番号プレースホルダー 1"/>
          <p:cNvSpPr>
            <a:spLocks noGrp="1"/>
          </p:cNvSpPr>
          <p:nvPr>
            <p:ph type="sldNum" sz="quarter" idx="12"/>
          </p:nvPr>
        </p:nvSpPr>
        <p:spPr/>
        <p:txBody>
          <a:bodyPr/>
          <a:lstStyle/>
          <a:p>
            <a:fld id="{FB8F884C-CDE8-4529-95B1-E297CA1B8A4E}" type="slidenum">
              <a:rPr kumimoji="1" lang="ja-JP" altLang="en-US" smtClean="0"/>
              <a:t>12</a:t>
            </a:fld>
            <a:endParaRPr kumimoji="1" lang="ja-JP" altLang="en-US"/>
          </a:p>
        </p:txBody>
      </p:sp>
      <p:sp>
        <p:nvSpPr>
          <p:cNvPr id="8" name="タイトル 1">
            <a:extLst>
              <a:ext uri="{FF2B5EF4-FFF2-40B4-BE49-F238E27FC236}">
                <a16:creationId xmlns:a16="http://schemas.microsoft.com/office/drawing/2014/main" id="{EC90B77A-12C4-47F3-92DC-57C3B0D9B237}"/>
              </a:ext>
            </a:extLst>
          </p:cNvPr>
          <p:cNvSpPr>
            <a:spLocks noGrp="1"/>
          </p:cNvSpPr>
          <p:nvPr>
            <p:ph type="title"/>
          </p:nvPr>
        </p:nvSpPr>
        <p:spPr>
          <a:xfrm>
            <a:off x="512853" y="349592"/>
            <a:ext cx="9599868" cy="717055"/>
          </a:xfrm>
        </p:spPr>
        <p:txBody>
          <a:bodyPr>
            <a:normAutofit/>
          </a:bodyPr>
          <a:lstStyle/>
          <a:p>
            <a:r>
              <a:rPr lang="ja-JP" altLang="en-US" dirty="0">
                <a:solidFill>
                  <a:srgbClr val="660033"/>
                </a:solidFill>
              </a:rPr>
              <a:t>地元産材で作成した、木のおもちゃ・木製品をプレゼント</a:t>
            </a:r>
            <a:r>
              <a:rPr kumimoji="1" lang="ja-JP" altLang="en-US" sz="2800" dirty="0">
                <a:solidFill>
                  <a:srgbClr val="660033"/>
                </a:solidFill>
              </a:rPr>
              <a:t>　</a:t>
            </a:r>
          </a:p>
        </p:txBody>
      </p:sp>
    </p:spTree>
    <p:extLst>
      <p:ext uri="{BB962C8B-B14F-4D97-AF65-F5344CB8AC3E}">
        <p14:creationId xmlns:p14="http://schemas.microsoft.com/office/powerpoint/2010/main" val="206823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6BFFBBF-BB7D-4189-BE97-47625AFFFA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44"/>
          <a:stretch/>
        </p:blipFill>
        <p:spPr>
          <a:xfrm>
            <a:off x="7547283" y="973035"/>
            <a:ext cx="3870905" cy="2595110"/>
          </a:xfrm>
          <a:prstGeom prst="rect">
            <a:avLst/>
          </a:prstGeom>
        </p:spPr>
      </p:pic>
      <p:pic>
        <p:nvPicPr>
          <p:cNvPr id="7" name="図 6">
            <a:extLst>
              <a:ext uri="{FF2B5EF4-FFF2-40B4-BE49-F238E27FC236}">
                <a16:creationId xmlns:a16="http://schemas.microsoft.com/office/drawing/2014/main" id="{D06D5AB2-9DF3-44F3-923D-2B357158B0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8207526" y="3568144"/>
            <a:ext cx="3210662" cy="2487325"/>
          </a:xfrm>
          <a:prstGeom prst="rect">
            <a:avLst/>
          </a:prstGeom>
        </p:spPr>
      </p:pic>
      <p:pic>
        <p:nvPicPr>
          <p:cNvPr id="8" name="図 7">
            <a:extLst>
              <a:ext uri="{FF2B5EF4-FFF2-40B4-BE49-F238E27FC236}">
                <a16:creationId xmlns:a16="http://schemas.microsoft.com/office/drawing/2014/main" id="{AD1A27E0-C5DD-4216-907F-4FBCDF57BB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511" y="969330"/>
            <a:ext cx="3755341" cy="2595110"/>
          </a:xfrm>
          <a:prstGeom prst="rect">
            <a:avLst/>
          </a:prstGeom>
        </p:spPr>
      </p:pic>
      <p:pic>
        <p:nvPicPr>
          <p:cNvPr id="10" name="図 9">
            <a:extLst>
              <a:ext uri="{FF2B5EF4-FFF2-40B4-BE49-F238E27FC236}">
                <a16:creationId xmlns:a16="http://schemas.microsoft.com/office/drawing/2014/main" id="{B3915CBC-FCDF-4B1E-9AF1-A696E9727B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3821" y="3568145"/>
            <a:ext cx="4003705" cy="2487324"/>
          </a:xfrm>
          <a:prstGeom prst="rect">
            <a:avLst/>
          </a:prstGeom>
        </p:spPr>
      </p:pic>
      <p:pic>
        <p:nvPicPr>
          <p:cNvPr id="5" name="図 4">
            <a:extLst>
              <a:ext uri="{FF2B5EF4-FFF2-40B4-BE49-F238E27FC236}">
                <a16:creationId xmlns:a16="http://schemas.microsoft.com/office/drawing/2014/main" id="{5BE9B270-34A2-4DF1-AF30-C6A42FC5F9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6819"/>
          <a:stretch/>
        </p:blipFill>
        <p:spPr>
          <a:xfrm>
            <a:off x="328513" y="3564440"/>
            <a:ext cx="3875306" cy="2491029"/>
          </a:xfrm>
          <a:prstGeom prst="rect">
            <a:avLst/>
          </a:prstGeom>
        </p:spPr>
      </p:pic>
      <p:sp>
        <p:nvSpPr>
          <p:cNvPr id="12" name="テキスト ボックス 11">
            <a:extLst>
              <a:ext uri="{FF2B5EF4-FFF2-40B4-BE49-F238E27FC236}">
                <a16:creationId xmlns:a16="http://schemas.microsoft.com/office/drawing/2014/main" id="{8B16276D-E0AA-4572-8390-73DB04C2C12E}"/>
              </a:ext>
            </a:extLst>
          </p:cNvPr>
          <p:cNvSpPr txBox="1"/>
          <p:nvPr/>
        </p:nvSpPr>
        <p:spPr>
          <a:xfrm>
            <a:off x="1483545" y="6091795"/>
            <a:ext cx="8892907" cy="369332"/>
          </a:xfrm>
          <a:prstGeom prst="rect">
            <a:avLst/>
          </a:prstGeom>
          <a:noFill/>
        </p:spPr>
        <p:txBody>
          <a:bodyPr wrap="square" rtlCol="0">
            <a:spAutoFit/>
          </a:bodyPr>
          <a:lstStyle/>
          <a:p>
            <a:r>
              <a:rPr kumimoji="1" lang="ja-JP" altLang="en-US" dirty="0"/>
              <a:t>授業内容：間伐体験、林業算数（円柱の体積を測る）、林業機械操作体験、木材団地見学　</a:t>
            </a:r>
          </a:p>
        </p:txBody>
      </p:sp>
      <p:pic>
        <p:nvPicPr>
          <p:cNvPr id="13" name="図 12">
            <a:extLst>
              <a:ext uri="{FF2B5EF4-FFF2-40B4-BE49-F238E27FC236}">
                <a16:creationId xmlns:a16="http://schemas.microsoft.com/office/drawing/2014/main" id="{AB4E09B5-2AA4-451D-A3D0-3A6930E0797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77436" y="973035"/>
            <a:ext cx="3469845" cy="2595110"/>
          </a:xfrm>
          <a:prstGeom prst="rect">
            <a:avLst/>
          </a:prstGeom>
        </p:spPr>
      </p:pic>
      <p:sp>
        <p:nvSpPr>
          <p:cNvPr id="3" name="スライド番号プレースホルダー 2">
            <a:extLst>
              <a:ext uri="{FF2B5EF4-FFF2-40B4-BE49-F238E27FC236}">
                <a16:creationId xmlns:a16="http://schemas.microsoft.com/office/drawing/2014/main" id="{4945CC11-D21E-43F9-AEB1-F809CE8FBE1C}"/>
              </a:ext>
            </a:extLst>
          </p:cNvPr>
          <p:cNvSpPr>
            <a:spLocks noGrp="1"/>
          </p:cNvSpPr>
          <p:nvPr>
            <p:ph type="sldNum" sz="quarter" idx="12"/>
          </p:nvPr>
        </p:nvSpPr>
        <p:spPr/>
        <p:txBody>
          <a:bodyPr/>
          <a:lstStyle/>
          <a:p>
            <a:fld id="{2C336739-5BCE-47E6-B3A3-FEDF09040060}" type="slidenum">
              <a:rPr kumimoji="1" lang="ja-JP" altLang="en-US" smtClean="0"/>
              <a:t>13</a:t>
            </a:fld>
            <a:endParaRPr kumimoji="1" lang="ja-JP" altLang="en-US"/>
          </a:p>
        </p:txBody>
      </p:sp>
      <p:sp>
        <p:nvSpPr>
          <p:cNvPr id="14" name="タイトル 1">
            <a:extLst>
              <a:ext uri="{FF2B5EF4-FFF2-40B4-BE49-F238E27FC236}">
                <a16:creationId xmlns:a16="http://schemas.microsoft.com/office/drawing/2014/main" id="{A2B69A46-52A1-4923-A485-5B48A0983DCA}"/>
              </a:ext>
            </a:extLst>
          </p:cNvPr>
          <p:cNvSpPr>
            <a:spLocks noGrp="1"/>
          </p:cNvSpPr>
          <p:nvPr>
            <p:ph type="title"/>
          </p:nvPr>
        </p:nvSpPr>
        <p:spPr>
          <a:xfrm>
            <a:off x="512852" y="349592"/>
            <a:ext cx="10079701" cy="717055"/>
          </a:xfrm>
        </p:spPr>
        <p:txBody>
          <a:bodyPr>
            <a:normAutofit fontScale="90000"/>
          </a:bodyPr>
          <a:lstStyle/>
          <a:p>
            <a:r>
              <a:rPr kumimoji="1" lang="ja-JP" altLang="en-US" sz="2800" dirty="0">
                <a:solidFill>
                  <a:srgbClr val="660033"/>
                </a:solidFill>
              </a:rPr>
              <a:t>学校における森林教育授業状況～学習指導要領に沿った森林教育　～</a:t>
            </a:r>
          </a:p>
        </p:txBody>
      </p:sp>
    </p:spTree>
    <p:extLst>
      <p:ext uri="{BB962C8B-B14F-4D97-AF65-F5344CB8AC3E}">
        <p14:creationId xmlns:p14="http://schemas.microsoft.com/office/powerpoint/2010/main" val="3484431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397AE1F-8D50-4ECB-AA32-7DCFC51666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7064" y="3548957"/>
            <a:ext cx="3617297" cy="2906163"/>
          </a:xfrm>
          <a:prstGeom prst="rect">
            <a:avLst/>
          </a:prstGeom>
        </p:spPr>
      </p:pic>
      <p:sp>
        <p:nvSpPr>
          <p:cNvPr id="2" name="タイトル 1">
            <a:extLst>
              <a:ext uri="{FF2B5EF4-FFF2-40B4-BE49-F238E27FC236}">
                <a16:creationId xmlns:a16="http://schemas.microsoft.com/office/drawing/2014/main" id="{848D89B5-3235-493C-B932-0B2379FCFDCB}"/>
              </a:ext>
            </a:extLst>
          </p:cNvPr>
          <p:cNvSpPr>
            <a:spLocks noGrp="1"/>
          </p:cNvSpPr>
          <p:nvPr>
            <p:ph type="title"/>
          </p:nvPr>
        </p:nvSpPr>
        <p:spPr>
          <a:xfrm>
            <a:off x="381737" y="420549"/>
            <a:ext cx="11467750" cy="574442"/>
          </a:xfrm>
        </p:spPr>
        <p:txBody>
          <a:bodyPr>
            <a:normAutofit/>
          </a:bodyPr>
          <a:lstStyle/>
          <a:p>
            <a:r>
              <a:rPr kumimoji="1" lang="ja-JP" altLang="en-US" sz="2400" dirty="0">
                <a:solidFill>
                  <a:srgbClr val="660033"/>
                </a:solidFill>
              </a:rPr>
              <a:t>都市部の子どもたちとの交流（間伐体験、製材見学、自由研究等）</a:t>
            </a:r>
          </a:p>
        </p:txBody>
      </p:sp>
      <p:pic>
        <p:nvPicPr>
          <p:cNvPr id="5" name="コンテンツ プレースホルダー 4">
            <a:extLst>
              <a:ext uri="{FF2B5EF4-FFF2-40B4-BE49-F238E27FC236}">
                <a16:creationId xmlns:a16="http://schemas.microsoft.com/office/drawing/2014/main" id="{4EEC751D-0A5A-43B6-80E8-2D3B0139959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985528" y="1068309"/>
            <a:ext cx="2105630" cy="2807508"/>
          </a:xfrm>
        </p:spPr>
      </p:pic>
      <p:pic>
        <p:nvPicPr>
          <p:cNvPr id="7" name="図 6">
            <a:extLst>
              <a:ext uri="{FF2B5EF4-FFF2-40B4-BE49-F238E27FC236}">
                <a16:creationId xmlns:a16="http://schemas.microsoft.com/office/drawing/2014/main" id="{76AA8485-60D9-4C67-9F9F-962E747206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9241" y="1068309"/>
            <a:ext cx="2105631" cy="2807507"/>
          </a:xfrm>
          <a:prstGeom prst="rect">
            <a:avLst/>
          </a:prstGeom>
        </p:spPr>
      </p:pic>
      <p:pic>
        <p:nvPicPr>
          <p:cNvPr id="8" name="図 7">
            <a:extLst>
              <a:ext uri="{FF2B5EF4-FFF2-40B4-BE49-F238E27FC236}">
                <a16:creationId xmlns:a16="http://schemas.microsoft.com/office/drawing/2014/main" id="{33EC2A8E-73B7-42C9-85E3-9BEB0F7AF9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5769" y="1068311"/>
            <a:ext cx="2105630" cy="2807507"/>
          </a:xfrm>
          <a:prstGeom prst="rect">
            <a:avLst/>
          </a:prstGeom>
        </p:spPr>
      </p:pic>
      <p:pic>
        <p:nvPicPr>
          <p:cNvPr id="9" name="図 8">
            <a:extLst>
              <a:ext uri="{FF2B5EF4-FFF2-40B4-BE49-F238E27FC236}">
                <a16:creationId xmlns:a16="http://schemas.microsoft.com/office/drawing/2014/main" id="{4CCBB960-2F1F-4249-90B5-0DD8F3ABA3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397" y="1068309"/>
            <a:ext cx="2105631" cy="2807508"/>
          </a:xfrm>
          <a:prstGeom prst="rect">
            <a:avLst/>
          </a:prstGeom>
        </p:spPr>
      </p:pic>
      <p:pic>
        <p:nvPicPr>
          <p:cNvPr id="11" name="図 10">
            <a:extLst>
              <a:ext uri="{FF2B5EF4-FFF2-40B4-BE49-F238E27FC236}">
                <a16:creationId xmlns:a16="http://schemas.microsoft.com/office/drawing/2014/main" id="{F2DD251E-C0D1-442B-9F4D-729D865069F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79603" y="1068309"/>
            <a:ext cx="2144156" cy="2807506"/>
          </a:xfrm>
          <a:prstGeom prst="rect">
            <a:avLst/>
          </a:prstGeom>
        </p:spPr>
      </p:pic>
      <p:pic>
        <p:nvPicPr>
          <p:cNvPr id="13" name="図 12">
            <a:extLst>
              <a:ext uri="{FF2B5EF4-FFF2-40B4-BE49-F238E27FC236}">
                <a16:creationId xmlns:a16="http://schemas.microsoft.com/office/drawing/2014/main" id="{DA068B85-BF73-48FC-8B85-688FA312E5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7397" y="3875815"/>
            <a:ext cx="3437470" cy="2578102"/>
          </a:xfrm>
          <a:prstGeom prst="rect">
            <a:avLst/>
          </a:prstGeom>
        </p:spPr>
      </p:pic>
      <p:sp>
        <p:nvSpPr>
          <p:cNvPr id="4" name="スライド番号プレースホルダー 3">
            <a:extLst>
              <a:ext uri="{FF2B5EF4-FFF2-40B4-BE49-F238E27FC236}">
                <a16:creationId xmlns:a16="http://schemas.microsoft.com/office/drawing/2014/main" id="{07DFC92B-F306-411B-BA2A-C0EF9D3F3139}"/>
              </a:ext>
            </a:extLst>
          </p:cNvPr>
          <p:cNvSpPr>
            <a:spLocks noGrp="1"/>
          </p:cNvSpPr>
          <p:nvPr>
            <p:ph type="sldNum" sz="quarter" idx="12"/>
          </p:nvPr>
        </p:nvSpPr>
        <p:spPr/>
        <p:txBody>
          <a:bodyPr/>
          <a:lstStyle/>
          <a:p>
            <a:fld id="{2C336739-5BCE-47E6-B3A3-FEDF09040060}" type="slidenum">
              <a:rPr kumimoji="1" lang="ja-JP" altLang="en-US" smtClean="0"/>
              <a:t>14</a:t>
            </a:fld>
            <a:endParaRPr kumimoji="1" lang="ja-JP" altLang="en-US"/>
          </a:p>
        </p:txBody>
      </p:sp>
      <p:pic>
        <p:nvPicPr>
          <p:cNvPr id="15" name="図 14">
            <a:extLst>
              <a:ext uri="{FF2B5EF4-FFF2-40B4-BE49-F238E27FC236}">
                <a16:creationId xmlns:a16="http://schemas.microsoft.com/office/drawing/2014/main" id="{FCB0E9C0-9B2E-4CEF-B11E-8CEF8D609E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24867" y="3875815"/>
            <a:ext cx="3437469" cy="2578102"/>
          </a:xfrm>
          <a:prstGeom prst="rect">
            <a:avLst/>
          </a:prstGeom>
        </p:spPr>
      </p:pic>
    </p:spTree>
    <p:extLst>
      <p:ext uri="{BB962C8B-B14F-4D97-AF65-F5344CB8AC3E}">
        <p14:creationId xmlns:p14="http://schemas.microsoft.com/office/powerpoint/2010/main" val="1178898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47D32FA-A99A-4C28-8197-F66C15D83123}"/>
              </a:ext>
            </a:extLst>
          </p:cNvPr>
          <p:cNvSpPr>
            <a:spLocks noGrp="1"/>
          </p:cNvSpPr>
          <p:nvPr>
            <p:ph type="sldNum" sz="quarter" idx="12"/>
          </p:nvPr>
        </p:nvSpPr>
        <p:spPr/>
        <p:txBody>
          <a:bodyPr/>
          <a:lstStyle/>
          <a:p>
            <a:fld id="{FB8F884C-CDE8-4529-95B1-E297CA1B8A4E}" type="slidenum">
              <a:rPr kumimoji="1" lang="ja-JP" altLang="en-US" smtClean="0"/>
              <a:t>15</a:t>
            </a:fld>
            <a:endParaRPr kumimoji="1" lang="ja-JP" altLang="en-US"/>
          </a:p>
        </p:txBody>
      </p:sp>
      <p:sp>
        <p:nvSpPr>
          <p:cNvPr id="8" name="タイトル 1">
            <a:extLst>
              <a:ext uri="{FF2B5EF4-FFF2-40B4-BE49-F238E27FC236}">
                <a16:creationId xmlns:a16="http://schemas.microsoft.com/office/drawing/2014/main" id="{F52EAA00-EA37-46DF-8994-E857AFB5B215}"/>
              </a:ext>
            </a:extLst>
          </p:cNvPr>
          <p:cNvSpPr txBox="1">
            <a:spLocks/>
          </p:cNvSpPr>
          <p:nvPr/>
        </p:nvSpPr>
        <p:spPr>
          <a:xfrm>
            <a:off x="437603" y="452213"/>
            <a:ext cx="11643750" cy="607998"/>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mj-cs"/>
              </a:defRPr>
            </a:lvl1pPr>
          </a:lstStyle>
          <a:p>
            <a:r>
              <a:rPr lang="ja-JP" altLang="en-US" sz="2800" b="1" dirty="0">
                <a:solidFill>
                  <a:srgbClr val="660033"/>
                </a:solidFill>
                <a:latin typeface="Meiryo UI" panose="020B0604030504040204" pitchFamily="50" charset="-128"/>
                <a:ea typeface="Meiryo UI" panose="020B0604030504040204" pitchFamily="50" charset="-128"/>
              </a:rPr>
              <a:t>森林を活用した修学・教育旅行の誘致</a:t>
            </a:r>
          </a:p>
        </p:txBody>
      </p:sp>
      <p:pic>
        <p:nvPicPr>
          <p:cNvPr id="7" name="図 6">
            <a:extLst>
              <a:ext uri="{FF2B5EF4-FFF2-40B4-BE49-F238E27FC236}">
                <a16:creationId xmlns:a16="http://schemas.microsoft.com/office/drawing/2014/main" id="{C3A8A070-2D06-4750-8EFE-CF4C7B893F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8616" y="3590518"/>
            <a:ext cx="3370999" cy="2528249"/>
          </a:xfrm>
          <a:prstGeom prst="rect">
            <a:avLst/>
          </a:prstGeom>
        </p:spPr>
      </p:pic>
      <p:pic>
        <p:nvPicPr>
          <p:cNvPr id="10" name="図 9">
            <a:extLst>
              <a:ext uri="{FF2B5EF4-FFF2-40B4-BE49-F238E27FC236}">
                <a16:creationId xmlns:a16="http://schemas.microsoft.com/office/drawing/2014/main" id="{5501AA2A-95B1-44E6-A22A-B34302FC30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1525" y="1060211"/>
            <a:ext cx="4683509" cy="5255848"/>
          </a:xfrm>
          <a:prstGeom prst="rect">
            <a:avLst/>
          </a:prstGeom>
        </p:spPr>
      </p:pic>
      <p:pic>
        <p:nvPicPr>
          <p:cNvPr id="11" name="図 10">
            <a:extLst>
              <a:ext uri="{FF2B5EF4-FFF2-40B4-BE49-F238E27FC236}">
                <a16:creationId xmlns:a16="http://schemas.microsoft.com/office/drawing/2014/main" id="{71F7A057-861A-4230-9A90-43EE8C37E97A}"/>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437604" y="3588727"/>
            <a:ext cx="3261942" cy="2515055"/>
          </a:xfrm>
          <a:prstGeom prst="rect">
            <a:avLst/>
          </a:prstGeom>
        </p:spPr>
      </p:pic>
      <p:sp>
        <p:nvSpPr>
          <p:cNvPr id="12" name="正方形/長方形 11">
            <a:extLst>
              <a:ext uri="{FF2B5EF4-FFF2-40B4-BE49-F238E27FC236}">
                <a16:creationId xmlns:a16="http://schemas.microsoft.com/office/drawing/2014/main" id="{C2CB593A-8A47-4701-A4A1-3B094D8A4734}"/>
              </a:ext>
            </a:extLst>
          </p:cNvPr>
          <p:cNvSpPr/>
          <p:nvPr/>
        </p:nvSpPr>
        <p:spPr>
          <a:xfrm>
            <a:off x="548742" y="1202261"/>
            <a:ext cx="7001847" cy="198515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Yu Mincho" panose="02020400000000000000" pitchFamily="18" charset="-128"/>
                <a:ea typeface="Yu Mincho" panose="02020400000000000000" pitchFamily="18" charset="-128"/>
                <a:cs typeface="+mn-cs"/>
              </a:rPr>
              <a:t>コロナ禍により、ＳＤＧｓで注目集める日南町</a:t>
            </a:r>
            <a:endParaRPr kumimoji="1" lang="en-US" altLang="ja-JP" sz="1600" b="1" i="0" u="none" strike="noStrike" kern="1200" cap="none" spc="0" normalizeH="0" baseline="0" noProof="0" dirty="0">
              <a:ln>
                <a:noFill/>
              </a:ln>
              <a:solidFill>
                <a:srgbClr val="000000"/>
              </a:solidFill>
              <a:effectLst/>
              <a:uLnTx/>
              <a:uFillTx/>
              <a:latin typeface="Yu Mincho" panose="02020400000000000000" pitchFamily="18" charset="-128"/>
              <a:ea typeface="Yu Mincho" panose="02020400000000000000" pitchFamily="18"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srgbClr val="000000"/>
              </a:solidFill>
              <a:effectLst/>
              <a:uLnTx/>
              <a:uFillTx/>
              <a:latin typeface="Yu Mincho" panose="02020400000000000000" pitchFamily="18" charset="-128"/>
              <a:ea typeface="Yu Mincho" panose="02020400000000000000" pitchFamily="18"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コロナ禍により、これまで県外や海外に修学旅行を行っていた県内の</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高校生や中学生などが、行動制限等もあり県内への行程となった。</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こうした中で、これまで修学旅行等の受け入れの実績がほとんどなかった</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日南町が“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SDGs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教育”のフィールドへ名乗りを上げ、修学旅行や教育旅行の</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ja-JP" altLang="en-US" sz="1400" dirty="0">
                <a:solidFill>
                  <a:srgbClr val="000000"/>
                </a:solidFill>
                <a:latin typeface="游ゴシック" panose="020B0400000000000000" pitchFamily="50" charset="-128"/>
                <a:ea typeface="游ゴシック" panose="020B0400000000000000" pitchFamily="50" charset="-128"/>
              </a:rPr>
              <a:t>　</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受け入れ先として注目されている。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2021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年には、県内外の高校生や中学生など、延べ</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500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名以上が来町。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今後、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SDGs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修学旅行のパッケージ、研修プランの構築を行う予定である。</a:t>
            </a:r>
          </a:p>
        </p:txBody>
      </p:sp>
    </p:spTree>
    <p:extLst>
      <p:ext uri="{BB962C8B-B14F-4D97-AF65-F5344CB8AC3E}">
        <p14:creationId xmlns:p14="http://schemas.microsoft.com/office/powerpoint/2010/main" val="2606918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9383701-433A-46B7-B5C2-F608669CF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061" y="2114164"/>
            <a:ext cx="5982297" cy="4383902"/>
          </a:xfrm>
          <a:prstGeom prst="rect">
            <a:avLst/>
          </a:prstGeom>
        </p:spPr>
      </p:pic>
      <p:sp>
        <p:nvSpPr>
          <p:cNvPr id="5" name="タイトル 1">
            <a:extLst>
              <a:ext uri="{FF2B5EF4-FFF2-40B4-BE49-F238E27FC236}">
                <a16:creationId xmlns:a16="http://schemas.microsoft.com/office/drawing/2014/main" id="{73511055-D619-4B00-9C1F-074B7E693ED5}"/>
              </a:ext>
            </a:extLst>
          </p:cNvPr>
          <p:cNvSpPr txBox="1">
            <a:spLocks/>
          </p:cNvSpPr>
          <p:nvPr/>
        </p:nvSpPr>
        <p:spPr>
          <a:xfrm>
            <a:off x="437603" y="452213"/>
            <a:ext cx="10906389" cy="607998"/>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mj-cs"/>
              </a:defRPr>
            </a:lvl1pPr>
          </a:lstStyle>
          <a:p>
            <a:r>
              <a:rPr lang="ja-JP" altLang="en-US" sz="2800" b="1" dirty="0">
                <a:solidFill>
                  <a:srgbClr val="660033"/>
                </a:solidFill>
                <a:latin typeface="Meiryo UI" panose="020B0604030504040204" pitchFamily="50" charset="-128"/>
                <a:ea typeface="Meiryo UI" panose="020B0604030504040204" pitchFamily="50" charset="-128"/>
              </a:rPr>
              <a:t>廃材を活用した新産業 「寄木細工」　ＳＤＧｓをイメージしたバッジ</a:t>
            </a:r>
          </a:p>
        </p:txBody>
      </p:sp>
      <p:sp>
        <p:nvSpPr>
          <p:cNvPr id="6" name="正方形/長方形 5">
            <a:extLst>
              <a:ext uri="{FF2B5EF4-FFF2-40B4-BE49-F238E27FC236}">
                <a16:creationId xmlns:a16="http://schemas.microsoft.com/office/drawing/2014/main" id="{AB0277C7-9C1F-47CF-9DA2-75D231996674}"/>
              </a:ext>
            </a:extLst>
          </p:cNvPr>
          <p:cNvSpPr/>
          <p:nvPr/>
        </p:nvSpPr>
        <p:spPr>
          <a:xfrm>
            <a:off x="603060" y="1184155"/>
            <a:ext cx="6377161" cy="1661993"/>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Yu Mincho" panose="02020400000000000000" pitchFamily="18" charset="-128"/>
                <a:ea typeface="Yu Mincho" panose="02020400000000000000" pitchFamily="18" charset="-128"/>
                <a:cs typeface="+mn-cs"/>
              </a:rPr>
              <a:t>１７種類の木材を使用したＳＤＧｓバッジ</a:t>
            </a:r>
            <a:endParaRPr kumimoji="1" lang="en-US" altLang="ja-JP" sz="1600" b="1" i="0" u="none" strike="noStrike" kern="1200" cap="none" spc="0" normalizeH="0" baseline="0" noProof="0" dirty="0">
              <a:ln>
                <a:noFill/>
              </a:ln>
              <a:solidFill>
                <a:srgbClr val="000000"/>
              </a:solidFill>
              <a:effectLst/>
              <a:uLnTx/>
              <a:uFillTx/>
              <a:latin typeface="Yu Mincho" panose="02020400000000000000" pitchFamily="18" charset="-128"/>
              <a:ea typeface="Yu Mincho" panose="02020400000000000000" pitchFamily="18"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rgbClr val="000000"/>
              </a:solidFill>
              <a:effectLst/>
              <a:uLnTx/>
              <a:uFillTx/>
              <a:latin typeface="Yu Mincho" panose="02020400000000000000" pitchFamily="18" charset="-128"/>
              <a:ea typeface="Yu Mincho" panose="02020400000000000000" pitchFamily="18"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2019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年に国から</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SDGs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未来都市（全国</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都市）に選定された日南町。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SDGs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の理念を町内外に発信しようと、町内の寄木細工職人と連携して</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種類の木材（廃材）を使用した</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SDGs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バッジを制作。</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SDGs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の目標である</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のアイコンカラーを木材そのもの（無垢）で表現。</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廃材を活用することで“バッジそのものが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SDGs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”である商品となった。</a:t>
            </a:r>
          </a:p>
        </p:txBody>
      </p:sp>
      <p:pic>
        <p:nvPicPr>
          <p:cNvPr id="9" name="図 8">
            <a:extLst>
              <a:ext uri="{FF2B5EF4-FFF2-40B4-BE49-F238E27FC236}">
                <a16:creationId xmlns:a16="http://schemas.microsoft.com/office/drawing/2014/main" id="{5C0D5BC2-C6F1-424D-AC8A-3032D77703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84938" y="1047115"/>
            <a:ext cx="4473088" cy="5538244"/>
          </a:xfrm>
          <a:prstGeom prst="rect">
            <a:avLst/>
          </a:prstGeom>
        </p:spPr>
      </p:pic>
    </p:spTree>
    <p:extLst>
      <p:ext uri="{BB962C8B-B14F-4D97-AF65-F5344CB8AC3E}">
        <p14:creationId xmlns:p14="http://schemas.microsoft.com/office/powerpoint/2010/main" val="1407713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0C9B5CB-D07D-4832-BC7A-02D99B21EF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536" y="1269182"/>
            <a:ext cx="6636942" cy="4977707"/>
          </a:xfrm>
          <a:prstGeom prst="rect">
            <a:avLst/>
          </a:prstGeom>
        </p:spPr>
      </p:pic>
      <p:sp>
        <p:nvSpPr>
          <p:cNvPr id="4" name="スライド番号プレースホルダー 3">
            <a:extLst>
              <a:ext uri="{FF2B5EF4-FFF2-40B4-BE49-F238E27FC236}">
                <a16:creationId xmlns:a16="http://schemas.microsoft.com/office/drawing/2014/main" id="{0FEC92F3-47BA-44CB-A23C-771D579EC0E3}"/>
              </a:ext>
            </a:extLst>
          </p:cNvPr>
          <p:cNvSpPr>
            <a:spLocks noGrp="1"/>
          </p:cNvSpPr>
          <p:nvPr>
            <p:ph type="sldNum" sz="quarter" idx="12"/>
          </p:nvPr>
        </p:nvSpPr>
        <p:spPr/>
        <p:txBody>
          <a:bodyPr/>
          <a:lstStyle/>
          <a:p>
            <a:fld id="{FB8F884C-CDE8-4529-95B1-E297CA1B8A4E}" type="slidenum">
              <a:rPr kumimoji="1" lang="ja-JP" altLang="en-US" smtClean="0"/>
              <a:t>17</a:t>
            </a:fld>
            <a:endParaRPr kumimoji="1" lang="ja-JP" altLang="en-US"/>
          </a:p>
        </p:txBody>
      </p:sp>
      <p:pic>
        <p:nvPicPr>
          <p:cNvPr id="6" name="図 5">
            <a:extLst>
              <a:ext uri="{FF2B5EF4-FFF2-40B4-BE49-F238E27FC236}">
                <a16:creationId xmlns:a16="http://schemas.microsoft.com/office/drawing/2014/main" id="{A70ABF5E-099C-4161-A9ED-162F1F710C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9276" y="2523050"/>
            <a:ext cx="3087461" cy="2469969"/>
          </a:xfrm>
          <a:prstGeom prst="rect">
            <a:avLst/>
          </a:prstGeom>
        </p:spPr>
      </p:pic>
      <p:sp>
        <p:nvSpPr>
          <p:cNvPr id="5" name="タイトル 1">
            <a:extLst>
              <a:ext uri="{FF2B5EF4-FFF2-40B4-BE49-F238E27FC236}">
                <a16:creationId xmlns:a16="http://schemas.microsoft.com/office/drawing/2014/main" id="{D07C681A-2BEF-4AE4-9212-24BC48AEF4CB}"/>
              </a:ext>
            </a:extLst>
          </p:cNvPr>
          <p:cNvSpPr>
            <a:spLocks noGrp="1"/>
          </p:cNvSpPr>
          <p:nvPr>
            <p:ph type="title"/>
          </p:nvPr>
        </p:nvSpPr>
        <p:spPr>
          <a:xfrm>
            <a:off x="3493617" y="439824"/>
            <a:ext cx="5204765" cy="536905"/>
          </a:xfrm>
        </p:spPr>
        <p:txBody>
          <a:bodyPr>
            <a:normAutofit/>
          </a:bodyPr>
          <a:lstStyle/>
          <a:p>
            <a:r>
              <a:rPr kumimoji="1" lang="ja-JP" altLang="en-US" dirty="0">
                <a:solidFill>
                  <a:srgbClr val="660033"/>
                </a:solidFill>
              </a:rPr>
              <a:t>ご清聴ありがとうございました</a:t>
            </a:r>
          </a:p>
        </p:txBody>
      </p:sp>
    </p:spTree>
    <p:extLst>
      <p:ext uri="{BB962C8B-B14F-4D97-AF65-F5344CB8AC3E}">
        <p14:creationId xmlns:p14="http://schemas.microsoft.com/office/powerpoint/2010/main" val="3717972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EA738149-B22E-44E7-A2CF-4099C6AB16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9350" y="201051"/>
            <a:ext cx="7320244" cy="2923751"/>
          </a:xfrm>
          <a:prstGeom prst="rect">
            <a:avLst/>
          </a:prstGeom>
        </p:spPr>
      </p:pic>
      <p:sp>
        <p:nvSpPr>
          <p:cNvPr id="7" name="AutoShape 6" descr="「松山市　マーク」の画像検索結果"/>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ja-JP" altLang="en-US" sz="2400"/>
          </a:p>
        </p:txBody>
      </p:sp>
      <p:sp>
        <p:nvSpPr>
          <p:cNvPr id="13" name="テキスト ボックス 12"/>
          <p:cNvSpPr txBox="1"/>
          <p:nvPr/>
        </p:nvSpPr>
        <p:spPr>
          <a:xfrm>
            <a:off x="462265" y="5568662"/>
            <a:ext cx="1016624" cy="666977"/>
          </a:xfrm>
          <a:prstGeom prst="rect">
            <a:avLst/>
          </a:prstGeom>
          <a:noFill/>
        </p:spPr>
        <p:txBody>
          <a:bodyPr wrap="none" rtlCol="0">
            <a:spAutoFit/>
          </a:bodyPr>
          <a:lstStyle/>
          <a:p>
            <a:pPr algn="ctr"/>
            <a:r>
              <a:rPr lang="ja-JP" altLang="en-US" sz="1867" dirty="0">
                <a:solidFill>
                  <a:schemeClr val="bg1"/>
                </a:solidFill>
                <a:latin typeface="HGP創英ﾌﾟﾚｾﾞﾝｽEB" panose="02020800000000000000" pitchFamily="18" charset="-128"/>
                <a:ea typeface="HGP創英ﾌﾟﾚｾﾞﾝｽEB" panose="02020800000000000000" pitchFamily="18" charset="-128"/>
              </a:rPr>
              <a:t>わが街　</a:t>
            </a:r>
            <a:endParaRPr lang="en-US" altLang="ja-JP" sz="1867" dirty="0">
              <a:solidFill>
                <a:schemeClr val="bg1"/>
              </a:solidFill>
              <a:latin typeface="HGP創英ﾌﾟﾚｾﾞﾝｽEB" panose="02020800000000000000" pitchFamily="18" charset="-128"/>
              <a:ea typeface="HGP創英ﾌﾟﾚｾﾞﾝｽEB" panose="02020800000000000000" pitchFamily="18" charset="-128"/>
            </a:endParaRPr>
          </a:p>
          <a:p>
            <a:pPr algn="ctr"/>
            <a:r>
              <a:rPr lang="en-US" altLang="ja-JP" sz="1867" dirty="0">
                <a:solidFill>
                  <a:schemeClr val="bg1"/>
                </a:solidFill>
                <a:latin typeface="HGP創英ﾌﾟﾚｾﾞﾝｽEB" panose="02020800000000000000" pitchFamily="18" charset="-128"/>
                <a:ea typeface="HGP創英ﾌﾟﾚｾﾞﾝｽEB" panose="02020800000000000000" pitchFamily="18" charset="-128"/>
              </a:rPr>
              <a:t>No.</a:t>
            </a:r>
            <a:r>
              <a:rPr lang="ja-JP" altLang="en-US" sz="1867" dirty="0">
                <a:solidFill>
                  <a:schemeClr val="bg1"/>
                </a:solidFill>
                <a:latin typeface="HGP創英ﾌﾟﾚｾﾞﾝｽEB" panose="02020800000000000000" pitchFamily="18" charset="-128"/>
                <a:ea typeface="HGP創英ﾌﾟﾚｾﾞﾝｽEB" panose="02020800000000000000" pitchFamily="18" charset="-128"/>
              </a:rPr>
              <a:t>１</a:t>
            </a:r>
          </a:p>
        </p:txBody>
      </p:sp>
      <p:pic>
        <p:nvPicPr>
          <p:cNvPr id="27" name="図 26">
            <a:extLst>
              <a:ext uri="{FF2B5EF4-FFF2-40B4-BE49-F238E27FC236}">
                <a16:creationId xmlns:a16="http://schemas.microsoft.com/office/drawing/2014/main" id="{6343FE2E-2BC0-4460-A124-BD15CACD3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8613" y="3317758"/>
            <a:ext cx="4441601" cy="3331201"/>
          </a:xfrm>
          <a:prstGeom prst="rect">
            <a:avLst/>
          </a:prstGeom>
        </p:spPr>
      </p:pic>
      <p:pic>
        <p:nvPicPr>
          <p:cNvPr id="28" name="図 27">
            <a:extLst>
              <a:ext uri="{FF2B5EF4-FFF2-40B4-BE49-F238E27FC236}">
                <a16:creationId xmlns:a16="http://schemas.microsoft.com/office/drawing/2014/main" id="{9AE8C1E5-DC2E-42DC-87BE-C02BB336BEC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1372" y="365093"/>
            <a:ext cx="2869777" cy="2295823"/>
          </a:xfrm>
          <a:prstGeom prst="rect">
            <a:avLst/>
          </a:prstGeom>
        </p:spPr>
      </p:pic>
      <p:pic>
        <p:nvPicPr>
          <p:cNvPr id="32" name="図 31">
            <a:extLst>
              <a:ext uri="{FF2B5EF4-FFF2-40B4-BE49-F238E27FC236}">
                <a16:creationId xmlns:a16="http://schemas.microsoft.com/office/drawing/2014/main" id="{BCA0448B-E9FD-4446-950A-189A32B491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07097" y="1746350"/>
            <a:ext cx="1401812" cy="1401812"/>
          </a:xfrm>
          <a:prstGeom prst="rect">
            <a:avLst/>
          </a:prstGeom>
        </p:spPr>
      </p:pic>
      <p:pic>
        <p:nvPicPr>
          <p:cNvPr id="33" name="図 32">
            <a:extLst>
              <a:ext uri="{FF2B5EF4-FFF2-40B4-BE49-F238E27FC236}">
                <a16:creationId xmlns:a16="http://schemas.microsoft.com/office/drawing/2014/main" id="{9BA63718-2060-4343-B4C0-6A116A1AA8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24193" y="1731560"/>
            <a:ext cx="2275057" cy="1416601"/>
          </a:xfrm>
          <a:prstGeom prst="rect">
            <a:avLst/>
          </a:prstGeom>
        </p:spPr>
      </p:pic>
      <p:sp>
        <p:nvSpPr>
          <p:cNvPr id="41" name="テキスト ボックス 40">
            <a:extLst>
              <a:ext uri="{FF2B5EF4-FFF2-40B4-BE49-F238E27FC236}">
                <a16:creationId xmlns:a16="http://schemas.microsoft.com/office/drawing/2014/main" id="{D9BFA018-F7DD-4122-BC5E-AC710EF88565}"/>
              </a:ext>
            </a:extLst>
          </p:cNvPr>
          <p:cNvSpPr txBox="1"/>
          <p:nvPr/>
        </p:nvSpPr>
        <p:spPr>
          <a:xfrm>
            <a:off x="8016214" y="257162"/>
            <a:ext cx="3888159" cy="1221168"/>
          </a:xfrm>
          <a:prstGeom prst="rect">
            <a:avLst/>
          </a:prstGeom>
          <a:noFill/>
        </p:spPr>
        <p:txBody>
          <a:bodyPr wrap="square" rtlCol="0">
            <a:spAutoFit/>
          </a:bodyPr>
          <a:lstStyle/>
          <a:p>
            <a:r>
              <a:rPr lang="en-US" altLang="ja-JP" sz="1467" b="1" dirty="0">
                <a:latin typeface="Meiryo UI" panose="020B0604030504040204" pitchFamily="50" charset="-128"/>
                <a:ea typeface="Meiryo UI" panose="020B0604030504040204" pitchFamily="50" charset="-128"/>
              </a:rPr>
              <a:t>SDGs</a:t>
            </a:r>
            <a:r>
              <a:rPr lang="ja-JP" altLang="en-US" sz="1467" b="1" dirty="0">
                <a:latin typeface="Meiryo UI" panose="020B0604030504040204" pitchFamily="50" charset="-128"/>
                <a:ea typeface="Meiryo UI" panose="020B0604030504040204" pitchFamily="50" charset="-128"/>
              </a:rPr>
              <a:t>未来都市選定</a:t>
            </a:r>
            <a:r>
              <a:rPr lang="ja-JP" altLang="en-US" sz="1067" dirty="0">
                <a:latin typeface="Meiryo UI" panose="020B0604030504040204" pitchFamily="50" charset="-128"/>
                <a:ea typeface="Meiryo UI" panose="020B0604030504040204" pitchFamily="50" charset="-128"/>
              </a:rPr>
              <a:t>（</a:t>
            </a:r>
            <a:r>
              <a:rPr lang="en-US" altLang="ja-JP" sz="1067" dirty="0">
                <a:latin typeface="Meiryo UI" panose="020B0604030504040204" pitchFamily="50" charset="-128"/>
                <a:ea typeface="Meiryo UI" panose="020B0604030504040204" pitchFamily="50" charset="-128"/>
              </a:rPr>
              <a:t>2019</a:t>
            </a:r>
            <a:r>
              <a:rPr lang="ja-JP" altLang="en-US" sz="1067" dirty="0">
                <a:latin typeface="Meiryo UI" panose="020B0604030504040204" pitchFamily="50" charset="-128"/>
                <a:ea typeface="Meiryo UI" panose="020B0604030504040204" pitchFamily="50" charset="-128"/>
              </a:rPr>
              <a:t>年度）</a:t>
            </a:r>
            <a:endParaRPr lang="en-US" altLang="ja-JP" sz="1067" dirty="0">
              <a:latin typeface="Meiryo UI" panose="020B0604030504040204" pitchFamily="50" charset="-128"/>
              <a:ea typeface="Meiryo UI" panose="020B0604030504040204" pitchFamily="50" charset="-128"/>
            </a:endParaRPr>
          </a:p>
          <a:p>
            <a:r>
              <a:rPr lang="en-US" altLang="ja-JP" sz="1467" b="1" dirty="0">
                <a:latin typeface="Meiryo UI" panose="020B0604030504040204" pitchFamily="50" charset="-128"/>
                <a:ea typeface="Meiryo UI" panose="020B0604030504040204" pitchFamily="50" charset="-128"/>
              </a:rPr>
              <a:t>2050</a:t>
            </a:r>
            <a:r>
              <a:rPr lang="ja-JP" altLang="en-US" sz="1467" b="1" dirty="0">
                <a:latin typeface="Meiryo UI" panose="020B0604030504040204" pitchFamily="50" charset="-128"/>
                <a:ea typeface="Meiryo UI" panose="020B0604030504040204" pitchFamily="50" charset="-128"/>
              </a:rPr>
              <a:t>年ゼロカーボンシティ宣言</a:t>
            </a:r>
            <a:r>
              <a:rPr lang="ja-JP" altLang="en-US" sz="1067" dirty="0">
                <a:latin typeface="Meiryo UI" panose="020B0604030504040204" pitchFamily="50" charset="-128"/>
                <a:ea typeface="Meiryo UI" panose="020B0604030504040204" pitchFamily="50" charset="-128"/>
              </a:rPr>
              <a:t>（</a:t>
            </a:r>
            <a:r>
              <a:rPr lang="en-US" altLang="ja-JP" sz="1067" dirty="0">
                <a:latin typeface="Meiryo UI" panose="020B0604030504040204" pitchFamily="50" charset="-128"/>
                <a:ea typeface="Meiryo UI" panose="020B0604030504040204" pitchFamily="50" charset="-128"/>
              </a:rPr>
              <a:t>2020</a:t>
            </a:r>
            <a:r>
              <a:rPr lang="ja-JP" altLang="en-US" sz="1067" dirty="0">
                <a:latin typeface="Meiryo UI" panose="020B0604030504040204" pitchFamily="50" charset="-128"/>
                <a:ea typeface="Meiryo UI" panose="020B0604030504040204" pitchFamily="50" charset="-128"/>
              </a:rPr>
              <a:t>年度）</a:t>
            </a:r>
            <a:endParaRPr lang="en-US" altLang="ja-JP" sz="1067" dirty="0">
              <a:latin typeface="Meiryo UI" panose="020B0604030504040204" pitchFamily="50" charset="-128"/>
              <a:ea typeface="Meiryo UI" panose="020B0604030504040204" pitchFamily="50" charset="-128"/>
            </a:endParaRPr>
          </a:p>
          <a:p>
            <a:pPr lvl="0"/>
            <a:r>
              <a:rPr lang="ja-JP" altLang="en-US" sz="1467" b="1" dirty="0">
                <a:latin typeface="Meiryo UI" panose="020B0604030504040204" pitchFamily="50" charset="-128"/>
                <a:ea typeface="Meiryo UI" panose="020B0604030504040204" pitchFamily="50" charset="-128"/>
              </a:rPr>
              <a:t>内閣府・地方創生</a:t>
            </a:r>
            <a:r>
              <a:rPr lang="en-US" altLang="ja-JP" sz="1467" b="1" dirty="0">
                <a:latin typeface="Meiryo UI" panose="020B0604030504040204" pitchFamily="50" charset="-128"/>
                <a:ea typeface="Meiryo UI" panose="020B0604030504040204" pitchFamily="50" charset="-128"/>
              </a:rPr>
              <a:t>SDGs</a:t>
            </a:r>
            <a:r>
              <a:rPr lang="ja-JP" altLang="en-US" sz="1467" b="1" dirty="0">
                <a:latin typeface="Meiryo UI" panose="020B0604030504040204" pitchFamily="50" charset="-128"/>
                <a:ea typeface="Meiryo UI" panose="020B0604030504040204" pitchFamily="50" charset="-128"/>
              </a:rPr>
              <a:t>金融表彰</a:t>
            </a:r>
            <a:r>
              <a:rPr lang="ja-JP" altLang="en-US" sz="1067" dirty="0">
                <a:solidFill>
                  <a:prstClr val="black"/>
                </a:solidFill>
                <a:latin typeface="Meiryo UI" panose="020B0604030504040204" pitchFamily="50" charset="-128"/>
                <a:ea typeface="Meiryo UI" panose="020B0604030504040204" pitchFamily="50" charset="-128"/>
              </a:rPr>
              <a:t>（</a:t>
            </a:r>
            <a:r>
              <a:rPr lang="en-US" altLang="ja-JP" sz="1067" dirty="0">
                <a:solidFill>
                  <a:prstClr val="black"/>
                </a:solidFill>
                <a:latin typeface="Meiryo UI" panose="020B0604030504040204" pitchFamily="50" charset="-128"/>
                <a:ea typeface="Meiryo UI" panose="020B0604030504040204" pitchFamily="50" charset="-128"/>
              </a:rPr>
              <a:t>2021</a:t>
            </a:r>
            <a:r>
              <a:rPr lang="ja-JP" altLang="en-US" sz="1067" dirty="0">
                <a:solidFill>
                  <a:prstClr val="black"/>
                </a:solidFill>
                <a:latin typeface="Meiryo UI" panose="020B0604030504040204" pitchFamily="50" charset="-128"/>
                <a:ea typeface="Meiryo UI" panose="020B0604030504040204" pitchFamily="50" charset="-128"/>
              </a:rPr>
              <a:t>年度）</a:t>
            </a:r>
            <a:endParaRPr lang="ja-JP" altLang="en-US" sz="1467" b="1" dirty="0">
              <a:latin typeface="Meiryo UI" panose="020B0604030504040204" pitchFamily="50" charset="-128"/>
              <a:ea typeface="Meiryo UI" panose="020B0604030504040204" pitchFamily="50" charset="-128"/>
            </a:endParaRPr>
          </a:p>
          <a:p>
            <a:r>
              <a:rPr lang="ja-JP" altLang="en-US" sz="1467" b="1" dirty="0">
                <a:latin typeface="Meiryo UI" panose="020B0604030504040204" pitchFamily="50" charset="-128"/>
                <a:ea typeface="Meiryo UI" panose="020B0604030504040204" pitchFamily="50" charset="-128"/>
              </a:rPr>
              <a:t>総務省・ふるさとづくり大賞</a:t>
            </a:r>
            <a:r>
              <a:rPr lang="ja-JP" altLang="en-US" sz="1067" dirty="0">
                <a:latin typeface="Meiryo UI" panose="020B0604030504040204" pitchFamily="50" charset="-128"/>
                <a:ea typeface="Meiryo UI" panose="020B0604030504040204" pitchFamily="50" charset="-128"/>
              </a:rPr>
              <a:t>（</a:t>
            </a:r>
            <a:r>
              <a:rPr lang="en-US" altLang="ja-JP" sz="1067" dirty="0">
                <a:latin typeface="Meiryo UI" panose="020B0604030504040204" pitchFamily="50" charset="-128"/>
                <a:ea typeface="Meiryo UI" panose="020B0604030504040204" pitchFamily="50" charset="-128"/>
              </a:rPr>
              <a:t>2021</a:t>
            </a:r>
            <a:r>
              <a:rPr lang="ja-JP" altLang="en-US" sz="1067" dirty="0">
                <a:latin typeface="Meiryo UI" panose="020B0604030504040204" pitchFamily="50" charset="-128"/>
                <a:ea typeface="Meiryo UI" panose="020B0604030504040204" pitchFamily="50" charset="-128"/>
              </a:rPr>
              <a:t>年度）</a:t>
            </a:r>
          </a:p>
          <a:p>
            <a:r>
              <a:rPr lang="en-US" altLang="ja-JP" sz="1467" b="1" dirty="0">
                <a:latin typeface="Meiryo UI" panose="020B0604030504040204" pitchFamily="50" charset="-128"/>
                <a:ea typeface="Meiryo UI" panose="020B0604030504040204" pitchFamily="50" charset="-128"/>
              </a:rPr>
              <a:t>NIKKEI</a:t>
            </a:r>
            <a:r>
              <a:rPr lang="ja-JP" altLang="en-US" sz="1467" b="1" dirty="0">
                <a:latin typeface="Meiryo UI" panose="020B0604030504040204" pitchFamily="50" charset="-128"/>
                <a:ea typeface="Meiryo UI" panose="020B0604030504040204" pitchFamily="50" charset="-128"/>
              </a:rPr>
              <a:t>脱炭素アワード</a:t>
            </a:r>
            <a:r>
              <a:rPr lang="ja-JP" altLang="en-US" sz="1067" dirty="0">
                <a:latin typeface="Meiryo UI" panose="020B0604030504040204" pitchFamily="50" charset="-128"/>
                <a:ea typeface="Meiryo UI" panose="020B0604030504040204" pitchFamily="50" charset="-128"/>
              </a:rPr>
              <a:t>（</a:t>
            </a:r>
            <a:r>
              <a:rPr lang="en-US" altLang="ja-JP" sz="1067" dirty="0">
                <a:latin typeface="Meiryo UI" panose="020B0604030504040204" pitchFamily="50" charset="-128"/>
                <a:ea typeface="Meiryo UI" panose="020B0604030504040204" pitchFamily="50" charset="-128"/>
              </a:rPr>
              <a:t>2021</a:t>
            </a:r>
            <a:r>
              <a:rPr lang="ja-JP" altLang="en-US" sz="1067" dirty="0">
                <a:latin typeface="Meiryo UI" panose="020B0604030504040204" pitchFamily="50" charset="-128"/>
                <a:ea typeface="Meiryo UI" panose="020B0604030504040204" pitchFamily="50" charset="-128"/>
              </a:rPr>
              <a:t>年度）</a:t>
            </a:r>
            <a:endParaRPr lang="ja-JP" altLang="en-US" sz="1467" dirty="0">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23C72321-D1C5-4D78-AFAB-6DE9BAC9A69B}"/>
              </a:ext>
            </a:extLst>
          </p:cNvPr>
          <p:cNvSpPr/>
          <p:nvPr/>
        </p:nvSpPr>
        <p:spPr>
          <a:xfrm>
            <a:off x="7920203" y="207904"/>
            <a:ext cx="3854692" cy="1300883"/>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2" name="正方形/長方形 41">
            <a:extLst>
              <a:ext uri="{FF2B5EF4-FFF2-40B4-BE49-F238E27FC236}">
                <a16:creationId xmlns:a16="http://schemas.microsoft.com/office/drawing/2014/main" id="{3B3E6201-FABF-429B-B306-1BD9E3449A93}"/>
              </a:ext>
            </a:extLst>
          </p:cNvPr>
          <p:cNvSpPr/>
          <p:nvPr/>
        </p:nvSpPr>
        <p:spPr>
          <a:xfrm>
            <a:off x="205675" y="3316824"/>
            <a:ext cx="6996115" cy="1734129"/>
          </a:xfrm>
          <a:prstGeom prst="rect">
            <a:avLst/>
          </a:prstGeom>
          <a:solidFill>
            <a:srgbClr val="E2F0D9">
              <a:alpha val="50196"/>
            </a:srgbClr>
          </a:solidFill>
        </p:spPr>
        <p:txBody>
          <a:bodyPr wrap="square">
            <a:spAutoFit/>
          </a:bodyPr>
          <a:lstStyle/>
          <a:p>
            <a:pPr algn="ctr"/>
            <a:r>
              <a:rPr lang="ja-JP" altLang="en-US" sz="1867" dirty="0">
                <a:latin typeface="Meiryo UI" panose="020B0604030504040204" pitchFamily="50" charset="-128"/>
                <a:ea typeface="Meiryo UI" panose="020B0604030504040204" pitchFamily="50" charset="-128"/>
              </a:rPr>
              <a:t>中国山地のほぼ中央に位置し、面積の９割が森林</a:t>
            </a:r>
            <a:endParaRPr lang="en-US" altLang="ja-JP" sz="1867" dirty="0">
              <a:latin typeface="Meiryo UI" panose="020B0604030504040204" pitchFamily="50" charset="-128"/>
              <a:ea typeface="Meiryo UI" panose="020B0604030504040204" pitchFamily="50" charset="-128"/>
            </a:endParaRPr>
          </a:p>
          <a:p>
            <a:pPr algn="ctr"/>
            <a:r>
              <a:rPr lang="ja-JP" altLang="en-US" sz="1867" dirty="0">
                <a:latin typeface="Meiryo UI" panose="020B0604030504040204" pitchFamily="50" charset="-128"/>
                <a:ea typeface="Meiryo UI" panose="020B0604030504040204" pitchFamily="50" charset="-128"/>
              </a:rPr>
              <a:t>過疎、少子高齢化が進行する</a:t>
            </a:r>
            <a:r>
              <a:rPr lang="ja-JP" altLang="en-US" sz="1867" b="1" dirty="0">
                <a:latin typeface="Meiryo UI" panose="020B0604030504040204" pitchFamily="50" charset="-128"/>
                <a:ea typeface="Meiryo UI" panose="020B0604030504040204" pitchFamily="50" charset="-128"/>
              </a:rPr>
              <a:t>「日本の３０年後の姿」</a:t>
            </a:r>
            <a:r>
              <a:rPr lang="ja-JP" altLang="en-US" sz="1867" dirty="0">
                <a:latin typeface="Meiryo UI" panose="020B0604030504040204" pitchFamily="50" charset="-128"/>
                <a:ea typeface="Meiryo UI" panose="020B0604030504040204" pitchFamily="50" charset="-128"/>
              </a:rPr>
              <a:t>の町として</a:t>
            </a:r>
            <a:endParaRPr lang="en-US" altLang="ja-JP" sz="1867" dirty="0">
              <a:latin typeface="Meiryo UI" panose="020B0604030504040204" pitchFamily="50" charset="-128"/>
              <a:ea typeface="Meiryo UI" panose="020B0604030504040204" pitchFamily="50" charset="-128"/>
            </a:endParaRPr>
          </a:p>
          <a:p>
            <a:pPr algn="ctr"/>
            <a:r>
              <a:rPr lang="ja-JP" altLang="en-US" sz="1867" b="1" dirty="0">
                <a:latin typeface="Meiryo UI" panose="020B0604030504040204" pitchFamily="50" charset="-128"/>
                <a:ea typeface="Meiryo UI" panose="020B0604030504040204" pitchFamily="50" charset="-128"/>
              </a:rPr>
              <a:t>多くの学術機関におけるモデル地域</a:t>
            </a:r>
            <a:r>
              <a:rPr lang="ja-JP" altLang="en-US" sz="1867" dirty="0">
                <a:latin typeface="Meiryo UI" panose="020B0604030504040204" pitchFamily="50" charset="-128"/>
                <a:ea typeface="Meiryo UI" panose="020B0604030504040204" pitchFamily="50" charset="-128"/>
              </a:rPr>
              <a:t>となっています</a:t>
            </a:r>
            <a:endParaRPr lang="en-US" altLang="ja-JP" sz="1867" dirty="0">
              <a:latin typeface="Meiryo UI" panose="020B0604030504040204" pitchFamily="50" charset="-128"/>
              <a:ea typeface="Meiryo UI" panose="020B0604030504040204" pitchFamily="50" charset="-128"/>
            </a:endParaRPr>
          </a:p>
          <a:p>
            <a:pPr algn="ctr">
              <a:lnSpc>
                <a:spcPts val="1600"/>
              </a:lnSpc>
            </a:pPr>
            <a:endParaRPr lang="ja-JP" altLang="en-US" sz="1867" dirty="0">
              <a:latin typeface="Meiryo UI" panose="020B0604030504040204" pitchFamily="50" charset="-128"/>
              <a:ea typeface="Meiryo UI" panose="020B0604030504040204" pitchFamily="50" charset="-128"/>
            </a:endParaRPr>
          </a:p>
          <a:p>
            <a:pPr algn="ctr"/>
            <a:r>
              <a:rPr lang="ja-JP" altLang="en-US" sz="1867" dirty="0">
                <a:latin typeface="Meiryo UI" panose="020B0604030504040204" pitchFamily="50" charset="-128"/>
                <a:ea typeface="Meiryo UI" panose="020B0604030504040204" pitchFamily="50" charset="-128"/>
              </a:rPr>
              <a:t>農林業を基軸として、緩やかな人口減少を実現させる</a:t>
            </a:r>
            <a:endParaRPr lang="en-US" altLang="ja-JP" sz="1867" dirty="0">
              <a:latin typeface="Meiryo UI" panose="020B0604030504040204" pitchFamily="50" charset="-128"/>
              <a:ea typeface="Meiryo UI" panose="020B0604030504040204" pitchFamily="50" charset="-128"/>
            </a:endParaRPr>
          </a:p>
          <a:p>
            <a:pPr algn="ctr"/>
            <a:r>
              <a:rPr lang="ja-JP" altLang="en-US" sz="1867" dirty="0">
                <a:latin typeface="Meiryo UI" panose="020B0604030504040204" pitchFamily="50" charset="-128"/>
                <a:ea typeface="Meiryo UI" panose="020B0604030504040204" pitchFamily="50" charset="-128"/>
              </a:rPr>
              <a:t>町民総活躍の</a:t>
            </a:r>
            <a:r>
              <a:rPr lang="ja-JP" altLang="en-US" sz="1867" b="1" dirty="0">
                <a:latin typeface="Meiryo UI" panose="020B0604030504040204" pitchFamily="50" charset="-128"/>
                <a:ea typeface="Meiryo UI" panose="020B0604030504040204" pitchFamily="50" charset="-128"/>
              </a:rPr>
              <a:t>「創造的過疎」のまちづくりへ挑戦</a:t>
            </a:r>
            <a:r>
              <a:rPr lang="ja-JP" altLang="en-US" sz="1867" dirty="0">
                <a:latin typeface="Meiryo UI" panose="020B0604030504040204" pitchFamily="50" charset="-128"/>
                <a:ea typeface="Meiryo UI" panose="020B0604030504040204" pitchFamily="50" charset="-128"/>
              </a:rPr>
              <a:t>しています</a:t>
            </a:r>
          </a:p>
        </p:txBody>
      </p:sp>
      <p:sp>
        <p:nvSpPr>
          <p:cNvPr id="35" name="テキスト ボックス 34"/>
          <p:cNvSpPr txBox="1"/>
          <p:nvPr/>
        </p:nvSpPr>
        <p:spPr>
          <a:xfrm>
            <a:off x="7545418" y="5664966"/>
            <a:ext cx="2157963" cy="871905"/>
          </a:xfrm>
          <a:prstGeom prst="rect">
            <a:avLst/>
          </a:prstGeom>
          <a:solidFill>
            <a:schemeClr val="accent2">
              <a:lumMod val="40000"/>
              <a:lumOff val="60000"/>
            </a:schemeClr>
          </a:solidFill>
        </p:spPr>
        <p:txBody>
          <a:bodyPr wrap="none" rtlCol="0">
            <a:spAutoFit/>
          </a:bodyPr>
          <a:lstStyle/>
          <a:p>
            <a:r>
              <a:rPr lang="ja-JP" altLang="en-US" sz="1600" dirty="0">
                <a:latin typeface="Meiryo UI" panose="020B0604030504040204" pitchFamily="50" charset="-128"/>
                <a:ea typeface="Meiryo UI" panose="020B0604030504040204" pitchFamily="50" charset="-128"/>
              </a:rPr>
              <a:t>町職員数</a:t>
            </a:r>
            <a:endParaRPr lang="en-US" altLang="ja-JP" sz="1600" dirty="0">
              <a:latin typeface="Meiryo UI" panose="020B0604030504040204" pitchFamily="50" charset="-128"/>
              <a:ea typeface="Meiryo UI" panose="020B0604030504040204" pitchFamily="50" charset="-128"/>
            </a:endParaRPr>
          </a:p>
          <a:p>
            <a:r>
              <a:rPr lang="en-US" altLang="ja-JP" sz="2133" dirty="0">
                <a:latin typeface="Meiryo UI" panose="020B0604030504040204" pitchFamily="50" charset="-128"/>
                <a:ea typeface="Meiryo UI" panose="020B0604030504040204" pitchFamily="50" charset="-128"/>
              </a:rPr>
              <a:t>100</a:t>
            </a:r>
            <a:r>
              <a:rPr lang="ja-JP" altLang="en-US" sz="2133" dirty="0">
                <a:latin typeface="Meiryo UI" panose="020B0604030504040204" pitchFamily="50" charset="-128"/>
                <a:ea typeface="Meiryo UI" panose="020B0604030504040204" pitchFamily="50" charset="-128"/>
              </a:rPr>
              <a:t>人</a:t>
            </a:r>
            <a:r>
              <a:rPr lang="ja-JP" altLang="en-US" sz="1333" dirty="0">
                <a:latin typeface="Meiryo UI" panose="020B0604030504040204" pitchFamily="50" charset="-128"/>
                <a:ea typeface="Meiryo UI" panose="020B0604030504040204" pitchFamily="50" charset="-128"/>
              </a:rPr>
              <a:t>（</a:t>
            </a:r>
            <a:r>
              <a:rPr lang="en-US" altLang="ja-JP" sz="1333" dirty="0">
                <a:latin typeface="Meiryo UI" panose="020B0604030504040204" pitchFamily="50" charset="-128"/>
                <a:ea typeface="Meiryo UI" panose="020B0604030504040204" pitchFamily="50" charset="-128"/>
              </a:rPr>
              <a:t>R4.4.1)</a:t>
            </a:r>
          </a:p>
          <a:p>
            <a:r>
              <a:rPr lang="ja-JP" altLang="en-US" sz="1333" dirty="0">
                <a:latin typeface="Meiryo UI" panose="020B0604030504040204" pitchFamily="50" charset="-128"/>
                <a:ea typeface="Meiryo UI" panose="020B0604030504040204" pitchFamily="50" charset="-128"/>
              </a:rPr>
              <a:t>（会計年度任用職員除く）</a:t>
            </a:r>
          </a:p>
        </p:txBody>
      </p:sp>
      <p:pic>
        <p:nvPicPr>
          <p:cNvPr id="11" name="図 10">
            <a:extLst>
              <a:ext uri="{FF2B5EF4-FFF2-40B4-BE49-F238E27FC236}">
                <a16:creationId xmlns:a16="http://schemas.microsoft.com/office/drawing/2014/main" id="{271939D5-B7CB-4BC5-A74F-93A046C36C27}"/>
              </a:ext>
            </a:extLst>
          </p:cNvPr>
          <p:cNvPicPr>
            <a:picLocks noChangeAspect="1"/>
          </p:cNvPicPr>
          <p:nvPr/>
        </p:nvPicPr>
        <p:blipFill>
          <a:blip r:embed="rId8"/>
          <a:stretch>
            <a:fillRect/>
          </a:stretch>
        </p:blipFill>
        <p:spPr>
          <a:xfrm>
            <a:off x="4175787" y="415400"/>
            <a:ext cx="3495343" cy="1861473"/>
          </a:xfrm>
          <a:prstGeom prst="rect">
            <a:avLst/>
          </a:prstGeom>
        </p:spPr>
      </p:pic>
      <p:pic>
        <p:nvPicPr>
          <p:cNvPr id="26" name="図 25">
            <a:extLst>
              <a:ext uri="{FF2B5EF4-FFF2-40B4-BE49-F238E27FC236}">
                <a16:creationId xmlns:a16="http://schemas.microsoft.com/office/drawing/2014/main" id="{C0E57B49-2893-4F5A-8CED-F9489DA9579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50914" y="5173523"/>
            <a:ext cx="1636841" cy="1476301"/>
          </a:xfrm>
          <a:prstGeom prst="rect">
            <a:avLst/>
          </a:prstGeom>
        </p:spPr>
      </p:pic>
      <p:pic>
        <p:nvPicPr>
          <p:cNvPr id="46" name="図 45">
            <a:extLst>
              <a:ext uri="{FF2B5EF4-FFF2-40B4-BE49-F238E27FC236}">
                <a16:creationId xmlns:a16="http://schemas.microsoft.com/office/drawing/2014/main" id="{A5B733D4-1AB7-4939-93AA-1E11754D69A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25174" y="5169803"/>
            <a:ext cx="2025740" cy="1479160"/>
          </a:xfrm>
          <a:prstGeom prst="rect">
            <a:avLst/>
          </a:prstGeom>
        </p:spPr>
      </p:pic>
      <p:pic>
        <p:nvPicPr>
          <p:cNvPr id="47" name="図 46">
            <a:extLst>
              <a:ext uri="{FF2B5EF4-FFF2-40B4-BE49-F238E27FC236}">
                <a16:creationId xmlns:a16="http://schemas.microsoft.com/office/drawing/2014/main" id="{9B9DA464-4B77-4234-99BA-26F098C40F8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09457" y="5179192"/>
            <a:ext cx="2192331" cy="1469769"/>
          </a:xfrm>
          <a:prstGeom prst="rect">
            <a:avLst/>
          </a:prstGeom>
        </p:spPr>
      </p:pic>
      <p:pic>
        <p:nvPicPr>
          <p:cNvPr id="48" name="コンテンツ プレースホルダー 4">
            <a:extLst>
              <a:ext uri="{FF2B5EF4-FFF2-40B4-BE49-F238E27FC236}">
                <a16:creationId xmlns:a16="http://schemas.microsoft.com/office/drawing/2014/main" id="{8C489781-9FED-46C1-92F6-F4EA025A20A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30364" y="5171129"/>
            <a:ext cx="1202381" cy="1477832"/>
          </a:xfrm>
          <a:prstGeom prst="rect">
            <a:avLst/>
          </a:prstGeom>
        </p:spPr>
      </p:pic>
    </p:spTree>
    <p:extLst>
      <p:ext uri="{BB962C8B-B14F-4D97-AF65-F5344CB8AC3E}">
        <p14:creationId xmlns:p14="http://schemas.microsoft.com/office/powerpoint/2010/main" val="3678410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p:cNvSpPr>
            <a:spLocks noGrp="1"/>
          </p:cNvSpPr>
          <p:nvPr>
            <p:ph type="title"/>
          </p:nvPr>
        </p:nvSpPr>
        <p:spPr/>
        <p:txBody>
          <a:bodyPr/>
          <a:lstStyle/>
          <a:p>
            <a:r>
              <a:rPr kumimoji="1" lang="en-US" altLang="ja-JP" dirty="0"/>
              <a:t>J-</a:t>
            </a:r>
            <a:r>
              <a:rPr kumimoji="1" lang="ja-JP" altLang="en-US" dirty="0"/>
              <a:t>クレジット販売促進スキームのご紹介</a:t>
            </a:r>
          </a:p>
        </p:txBody>
      </p:sp>
      <p:sp>
        <p:nvSpPr>
          <p:cNvPr id="4" name="スライド番号プレースホルダー 3"/>
          <p:cNvSpPr>
            <a:spLocks noGrp="1"/>
          </p:cNvSpPr>
          <p:nvPr>
            <p:ph type="sldNum" sz="quarter" idx="12"/>
          </p:nvPr>
        </p:nvSpPr>
        <p:spPr/>
        <p:txBody>
          <a:bodyPr/>
          <a:lstStyle/>
          <a:p>
            <a:fld id="{FB8F884C-CDE8-4529-95B1-E297CA1B8A4E}" type="slidenum">
              <a:rPr kumimoji="1" lang="ja-JP" altLang="en-US" smtClean="0"/>
              <a:t>3</a:t>
            </a:fld>
            <a:endParaRPr kumimoji="1" lang="ja-JP" altLang="en-US"/>
          </a:p>
        </p:txBody>
      </p:sp>
      <p:grpSp>
        <p:nvGrpSpPr>
          <p:cNvPr id="5" name="グループ化 4">
            <a:extLst>
              <a:ext uri="{FF2B5EF4-FFF2-40B4-BE49-F238E27FC236}">
                <a16:creationId xmlns:a16="http://schemas.microsoft.com/office/drawing/2014/main" id="{3914B4D5-FD07-4A5B-9C9B-9FA8C25AAA8F}"/>
              </a:ext>
            </a:extLst>
          </p:cNvPr>
          <p:cNvGrpSpPr/>
          <p:nvPr/>
        </p:nvGrpSpPr>
        <p:grpSpPr>
          <a:xfrm>
            <a:off x="813469" y="4411473"/>
            <a:ext cx="10587789" cy="1809229"/>
            <a:chOff x="697453" y="3389467"/>
            <a:chExt cx="10587789" cy="1809229"/>
          </a:xfrm>
        </p:grpSpPr>
        <p:sp>
          <p:nvSpPr>
            <p:cNvPr id="6" name="矢印: 上 17">
              <a:extLst>
                <a:ext uri="{FF2B5EF4-FFF2-40B4-BE49-F238E27FC236}">
                  <a16:creationId xmlns:a16="http://schemas.microsoft.com/office/drawing/2014/main" id="{D0CB2185-4655-490F-B563-C133AD5976E1}"/>
                </a:ext>
              </a:extLst>
            </p:cNvPr>
            <p:cNvSpPr/>
            <p:nvPr/>
          </p:nvSpPr>
          <p:spPr>
            <a:xfrm>
              <a:off x="5491359" y="3389467"/>
              <a:ext cx="1058779" cy="1288526"/>
            </a:xfrm>
            <a:prstGeom prst="up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8698FFE-F017-4911-A4D5-81E63AD0868D}"/>
                </a:ext>
              </a:extLst>
            </p:cNvPr>
            <p:cNvSpPr/>
            <p:nvPr/>
          </p:nvSpPr>
          <p:spPr>
            <a:xfrm>
              <a:off x="697453" y="4613252"/>
              <a:ext cx="10587789" cy="58544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Meiryo UI" panose="020B0604030504040204" pitchFamily="50" charset="-128"/>
                  <a:ea typeface="Meiryo UI" panose="020B0604030504040204" pitchFamily="50" charset="-128"/>
                </a:rPr>
                <a:t>J-</a:t>
              </a:r>
              <a:r>
                <a:rPr kumimoji="1" lang="ja-JP" altLang="en-US" sz="2400" b="1" dirty="0">
                  <a:latin typeface="Meiryo UI" panose="020B0604030504040204" pitchFamily="50" charset="-128"/>
                  <a:ea typeface="Meiryo UI" panose="020B0604030504040204" pitchFamily="50" charset="-128"/>
                </a:rPr>
                <a:t>クレジット地域コーディネーター</a:t>
              </a:r>
              <a:r>
                <a:rPr lang="ja-JP" altLang="en-US" dirty="0">
                  <a:latin typeface="Meiryo UI" panose="020B0604030504040204" pitchFamily="50" charset="-128"/>
                  <a:ea typeface="Meiryo UI" panose="020B0604030504040204" pitchFamily="50" charset="-128"/>
                </a:rPr>
                <a:t>（地域金融機関等）</a:t>
              </a:r>
              <a:endParaRPr kumimoji="1" lang="ja-JP" altLang="en-US" dirty="0">
                <a:latin typeface="Meiryo UI" panose="020B0604030504040204" pitchFamily="50" charset="-128"/>
                <a:ea typeface="Meiryo UI" panose="020B0604030504040204" pitchFamily="50" charset="-128"/>
              </a:endParaRPr>
            </a:p>
          </p:txBody>
        </p:sp>
      </p:grpSp>
      <p:sp>
        <p:nvSpPr>
          <p:cNvPr id="8" name="矢印: 右 4">
            <a:extLst>
              <a:ext uri="{FF2B5EF4-FFF2-40B4-BE49-F238E27FC236}">
                <a16:creationId xmlns:a16="http://schemas.microsoft.com/office/drawing/2014/main" id="{FFB8E1C9-1623-47E1-A700-0204962D2313}"/>
              </a:ext>
            </a:extLst>
          </p:cNvPr>
          <p:cNvSpPr/>
          <p:nvPr/>
        </p:nvSpPr>
        <p:spPr>
          <a:xfrm>
            <a:off x="5189907" y="3658982"/>
            <a:ext cx="4320000" cy="316258"/>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 name="矢印: 右 5">
            <a:extLst>
              <a:ext uri="{FF2B5EF4-FFF2-40B4-BE49-F238E27FC236}">
                <a16:creationId xmlns:a16="http://schemas.microsoft.com/office/drawing/2014/main" id="{FD57F8DA-BB42-4066-9131-CEBEE83CD937}"/>
              </a:ext>
            </a:extLst>
          </p:cNvPr>
          <p:cNvSpPr/>
          <p:nvPr/>
        </p:nvSpPr>
        <p:spPr>
          <a:xfrm flipH="1">
            <a:off x="1499277" y="4086390"/>
            <a:ext cx="5727068" cy="31625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0AA35137-3962-4DA1-BB8D-30EBEE71E5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73096" y="3866094"/>
            <a:ext cx="1439644" cy="1036445"/>
          </a:xfrm>
          <a:prstGeom prst="rect">
            <a:avLst/>
          </a:prstGeom>
        </p:spPr>
      </p:pic>
      <p:pic>
        <p:nvPicPr>
          <p:cNvPr id="11" name="図 10">
            <a:extLst>
              <a:ext uri="{FF2B5EF4-FFF2-40B4-BE49-F238E27FC236}">
                <a16:creationId xmlns:a16="http://schemas.microsoft.com/office/drawing/2014/main" id="{47A8DAE2-6D35-467D-A5C9-894BE7BF8B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994" t="21861" r="15568" b="27428"/>
          <a:stretch/>
        </p:blipFill>
        <p:spPr>
          <a:xfrm>
            <a:off x="11156344" y="4109073"/>
            <a:ext cx="621137" cy="447176"/>
          </a:xfrm>
          <a:prstGeom prst="rect">
            <a:avLst/>
          </a:prstGeom>
        </p:spPr>
      </p:pic>
      <p:sp>
        <p:nvSpPr>
          <p:cNvPr id="12" name="二等辺三角形 11">
            <a:extLst>
              <a:ext uri="{FF2B5EF4-FFF2-40B4-BE49-F238E27FC236}">
                <a16:creationId xmlns:a16="http://schemas.microsoft.com/office/drawing/2014/main" id="{07C65989-74E4-4943-B5EE-A7DE86CDDA47}"/>
              </a:ext>
            </a:extLst>
          </p:cNvPr>
          <p:cNvSpPr/>
          <p:nvPr/>
        </p:nvSpPr>
        <p:spPr>
          <a:xfrm rot="5400000">
            <a:off x="10916177" y="4319002"/>
            <a:ext cx="254383" cy="13062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 name="四角形: 角を丸くする 1">
            <a:extLst>
              <a:ext uri="{FF2B5EF4-FFF2-40B4-BE49-F238E27FC236}">
                <a16:creationId xmlns:a16="http://schemas.microsoft.com/office/drawing/2014/main" id="{9B23FCF6-4F68-4CF3-A486-7FAA32720116}"/>
              </a:ext>
            </a:extLst>
          </p:cNvPr>
          <p:cNvSpPr/>
          <p:nvPr/>
        </p:nvSpPr>
        <p:spPr>
          <a:xfrm>
            <a:off x="3459580" y="3300901"/>
            <a:ext cx="1732547" cy="1340661"/>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Meiryo UI" panose="020B0604030504040204" pitchFamily="50" charset="-128"/>
                <a:ea typeface="Meiryo UI" panose="020B0604030504040204" pitchFamily="50" charset="-128"/>
              </a:rPr>
              <a:t>J-</a:t>
            </a:r>
            <a:r>
              <a:rPr kumimoji="1" lang="ja-JP" altLang="en-US" b="1" dirty="0">
                <a:latin typeface="Meiryo UI" panose="020B0604030504040204" pitchFamily="50" charset="-128"/>
                <a:ea typeface="Meiryo UI" panose="020B0604030504040204" pitchFamily="50" charset="-128"/>
              </a:rPr>
              <a:t>クレジット</a:t>
            </a:r>
            <a:endParaRPr kumimoji="1"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販売者</a:t>
            </a:r>
            <a:endParaRPr lang="en-US" altLang="ja-JP" b="1" dirty="0">
              <a:latin typeface="Meiryo UI" panose="020B0604030504040204" pitchFamily="50" charset="-128"/>
              <a:ea typeface="Meiryo UI" panose="020B0604030504040204" pitchFamily="50" charset="-128"/>
            </a:endParaRPr>
          </a:p>
          <a:p>
            <a:pPr algn="ctr"/>
            <a:endParaRPr lang="en-US" altLang="ja-JP" sz="1100" dirty="0">
              <a:latin typeface="Meiryo UI" panose="020B0604030504040204" pitchFamily="50" charset="-128"/>
              <a:ea typeface="Meiryo UI" panose="020B0604030504040204" pitchFamily="50" charset="-128"/>
            </a:endParaRPr>
          </a:p>
          <a:p>
            <a:pPr algn="ct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日南町</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5" name="四角形: 角を丸くする 2">
            <a:extLst>
              <a:ext uri="{FF2B5EF4-FFF2-40B4-BE49-F238E27FC236}">
                <a16:creationId xmlns:a16="http://schemas.microsoft.com/office/drawing/2014/main" id="{E77597DB-33D3-4FFF-95DE-07B5776E3D26}"/>
              </a:ext>
            </a:extLst>
          </p:cNvPr>
          <p:cNvSpPr/>
          <p:nvPr/>
        </p:nvSpPr>
        <p:spPr>
          <a:xfrm>
            <a:off x="7232981" y="3304910"/>
            <a:ext cx="1732547" cy="134066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Meiryo UI" panose="020B0604030504040204" pitchFamily="50" charset="-128"/>
                <a:ea typeface="Meiryo UI" panose="020B0604030504040204" pitchFamily="50" charset="-128"/>
              </a:rPr>
              <a:t>J-</a:t>
            </a:r>
            <a:r>
              <a:rPr kumimoji="1" lang="ja-JP" altLang="en-US" b="1" dirty="0">
                <a:latin typeface="Meiryo UI" panose="020B0604030504040204" pitchFamily="50" charset="-128"/>
                <a:ea typeface="Meiryo UI" panose="020B0604030504040204" pitchFamily="50" charset="-128"/>
              </a:rPr>
              <a:t>クレジット</a:t>
            </a:r>
            <a:endParaRPr kumimoji="1"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購入者</a:t>
            </a:r>
            <a:endParaRPr lang="en-US" altLang="ja-JP" b="1" dirty="0">
              <a:latin typeface="Meiryo UI" panose="020B0604030504040204" pitchFamily="50" charset="-128"/>
              <a:ea typeface="Meiryo UI" panose="020B0604030504040204" pitchFamily="50" charset="-128"/>
            </a:endParaRPr>
          </a:p>
          <a:p>
            <a:pPr algn="ctr"/>
            <a:endParaRPr lang="en-US" altLang="ja-JP" sz="11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地元企業等</a:t>
            </a:r>
          </a:p>
        </p:txBody>
      </p:sp>
      <p:sp>
        <p:nvSpPr>
          <p:cNvPr id="19" name="矢印: 上下 15">
            <a:extLst>
              <a:ext uri="{FF2B5EF4-FFF2-40B4-BE49-F238E27FC236}">
                <a16:creationId xmlns:a16="http://schemas.microsoft.com/office/drawing/2014/main" id="{03235A85-04A7-4596-B2EB-4B7B57D0C965}"/>
              </a:ext>
            </a:extLst>
          </p:cNvPr>
          <p:cNvSpPr/>
          <p:nvPr/>
        </p:nvSpPr>
        <p:spPr>
          <a:xfrm>
            <a:off x="4010890" y="4692556"/>
            <a:ext cx="254382" cy="914399"/>
          </a:xfrm>
          <a:prstGeom prst="up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 name="矢印: 上下 16">
            <a:extLst>
              <a:ext uri="{FF2B5EF4-FFF2-40B4-BE49-F238E27FC236}">
                <a16:creationId xmlns:a16="http://schemas.microsoft.com/office/drawing/2014/main" id="{8EAB70E7-0043-4F45-B621-7F90EB294E23}"/>
              </a:ext>
            </a:extLst>
          </p:cNvPr>
          <p:cNvSpPr/>
          <p:nvPr/>
        </p:nvSpPr>
        <p:spPr>
          <a:xfrm>
            <a:off x="7972065" y="4712035"/>
            <a:ext cx="254382" cy="914399"/>
          </a:xfrm>
          <a:prstGeom prst="up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F39F7C9D-E320-40B5-85EE-0C12C41A49E0}"/>
              </a:ext>
            </a:extLst>
          </p:cNvPr>
          <p:cNvSpPr txBox="1"/>
          <p:nvPr/>
        </p:nvSpPr>
        <p:spPr>
          <a:xfrm>
            <a:off x="646651" y="4719612"/>
            <a:ext cx="3456699" cy="954107"/>
          </a:xfrm>
          <a:prstGeom prst="rect">
            <a:avLst/>
          </a:prstGeom>
          <a:noFill/>
        </p:spPr>
        <p:txBody>
          <a:bodyPr wrap="square" rtlCol="0">
            <a:spAutoFit/>
          </a:bodyPr>
          <a:lstStyle/>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販売先の紹介・キャラバン活動</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（行員向け研修会実施）</a:t>
            </a:r>
            <a:endParaRPr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案件進捗状況の週次チェック</a:t>
            </a:r>
            <a:endParaRPr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成功報酬受領（</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F8446DAF-15D3-409E-BC58-8D40DB9109F4}"/>
              </a:ext>
            </a:extLst>
          </p:cNvPr>
          <p:cNvSpPr txBox="1"/>
          <p:nvPr/>
        </p:nvSpPr>
        <p:spPr>
          <a:xfrm>
            <a:off x="813467" y="6249058"/>
            <a:ext cx="10033957" cy="43088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J-</a:t>
            </a:r>
            <a:r>
              <a:rPr lang="ja-JP" altLang="en-US" sz="1100" dirty="0">
                <a:latin typeface="Meiryo UI" panose="020B0604030504040204" pitchFamily="50" charset="-128"/>
                <a:ea typeface="Meiryo UI" panose="020B0604030504040204" pitchFamily="50" charset="-128"/>
              </a:rPr>
              <a:t>クレジットの販売者（地公体等）と事前に「地域コーディネーター契約」を締結し任命をうけ活動</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官民協働・実効性</a:t>
            </a:r>
            <a:r>
              <a:rPr lang="en-US" altLang="ja-JP" sz="1100" dirty="0">
                <a:latin typeface="Meiryo UI" panose="020B0604030504040204" pitchFamily="50" charset="-128"/>
                <a:ea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rPr>
              <a:t>）成約となった場合にのみ、販売代金の一部を成功報酬として受領する規定</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独自性・持続性</a:t>
            </a:r>
            <a:r>
              <a:rPr lang="en-US" altLang="ja-JP" sz="1100" dirty="0">
                <a:latin typeface="Meiryo UI" panose="020B0604030504040204" pitchFamily="50" charset="-128"/>
                <a:ea typeface="Meiryo UI" panose="020B0604030504040204" pitchFamily="50" charset="-128"/>
              </a:rPr>
              <a:t>】</a:t>
            </a:r>
          </a:p>
        </p:txBody>
      </p:sp>
      <p:sp>
        <p:nvSpPr>
          <p:cNvPr id="23" name="テキスト ボックス 22">
            <a:extLst>
              <a:ext uri="{FF2B5EF4-FFF2-40B4-BE49-F238E27FC236}">
                <a16:creationId xmlns:a16="http://schemas.microsoft.com/office/drawing/2014/main" id="{38650C1B-F122-499D-82FC-8B430B9E2BF0}"/>
              </a:ext>
            </a:extLst>
          </p:cNvPr>
          <p:cNvSpPr txBox="1"/>
          <p:nvPr/>
        </p:nvSpPr>
        <p:spPr>
          <a:xfrm>
            <a:off x="8229501" y="4712035"/>
            <a:ext cx="3849342" cy="954107"/>
          </a:xfrm>
          <a:prstGeom prst="rect">
            <a:avLst/>
          </a:prstGeom>
          <a:noFill/>
        </p:spPr>
        <p:txBody>
          <a:bodyPr wrap="square" rtlCol="0">
            <a:spAutoFit/>
          </a:bodyPr>
          <a:lstStyle/>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趣旨説明から成約までをコーディネート</a:t>
            </a:r>
            <a:endParaRPr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排出量の見える化やカーボン・オフセットの</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サポート</a:t>
            </a:r>
            <a:endParaRPr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企業への</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講習実施（試験実施）など</a:t>
            </a:r>
            <a:endParaRPr lang="en-US" altLang="ja-JP" sz="1400" dirty="0">
              <a:latin typeface="Meiryo UI" panose="020B0604030504040204" pitchFamily="50" charset="-128"/>
              <a:ea typeface="Meiryo UI" panose="020B0604030504040204" pitchFamily="50" charset="-128"/>
            </a:endParaRPr>
          </a:p>
        </p:txBody>
      </p:sp>
      <p:sp>
        <p:nvSpPr>
          <p:cNvPr id="24" name="下矢印 23"/>
          <p:cNvSpPr/>
          <p:nvPr/>
        </p:nvSpPr>
        <p:spPr>
          <a:xfrm>
            <a:off x="4328794" y="4695707"/>
            <a:ext cx="255600" cy="9144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5" name="フローチャート: 処理 24"/>
          <p:cNvSpPr/>
          <p:nvPr/>
        </p:nvSpPr>
        <p:spPr>
          <a:xfrm>
            <a:off x="5692223" y="4100142"/>
            <a:ext cx="1003515" cy="270512"/>
          </a:xfrm>
          <a:prstGeom prst="flowChartProcess">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フローチャート: 処理 25"/>
          <p:cNvSpPr/>
          <p:nvPr/>
        </p:nvSpPr>
        <p:spPr>
          <a:xfrm>
            <a:off x="1873242" y="4109073"/>
            <a:ext cx="1003515" cy="270512"/>
          </a:xfrm>
          <a:prstGeom prst="flowChartProcess">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7" name="フローチャート: 処理 26"/>
          <p:cNvSpPr/>
          <p:nvPr/>
        </p:nvSpPr>
        <p:spPr>
          <a:xfrm>
            <a:off x="5692223" y="3656260"/>
            <a:ext cx="1003515" cy="270512"/>
          </a:xfrm>
          <a:prstGeom prst="flowChartProcess">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ja-JP" sz="1100" b="1" dirty="0">
                <a:solidFill>
                  <a:schemeClr val="tx1"/>
                </a:solidFill>
                <a:latin typeface="Meiryo UI" panose="020B0604030504040204" pitchFamily="50" charset="-128"/>
                <a:ea typeface="Meiryo UI" panose="020B0604030504040204" pitchFamily="50" charset="-128"/>
              </a:rPr>
              <a:t>J-</a:t>
            </a:r>
            <a:r>
              <a:rPr lang="ja-JP" altLang="en-US" sz="1100" b="1" dirty="0">
                <a:solidFill>
                  <a:schemeClr val="tx1"/>
                </a:solidFill>
                <a:latin typeface="Meiryo UI" panose="020B0604030504040204" pitchFamily="50" charset="-128"/>
                <a:ea typeface="Meiryo UI" panose="020B0604030504040204" pitchFamily="50" charset="-128"/>
              </a:rPr>
              <a:t>クレジット</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28" name="フローチャート: 処理 27"/>
          <p:cNvSpPr/>
          <p:nvPr/>
        </p:nvSpPr>
        <p:spPr>
          <a:xfrm>
            <a:off x="9576275" y="3658982"/>
            <a:ext cx="1003515" cy="270512"/>
          </a:xfrm>
          <a:prstGeom prst="flowChartProcess">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ja-JP" sz="1100" b="1" dirty="0">
                <a:solidFill>
                  <a:schemeClr val="tx1"/>
                </a:solidFill>
                <a:latin typeface="Meiryo UI" panose="020B0604030504040204" pitchFamily="50" charset="-128"/>
                <a:ea typeface="Meiryo UI" panose="020B0604030504040204" pitchFamily="50" charset="-128"/>
              </a:rPr>
              <a:t>J-</a:t>
            </a:r>
            <a:r>
              <a:rPr lang="ja-JP" altLang="en-US" sz="1100" b="1" dirty="0">
                <a:solidFill>
                  <a:schemeClr val="tx1"/>
                </a:solidFill>
                <a:latin typeface="Meiryo UI" panose="020B0604030504040204" pitchFamily="50" charset="-128"/>
                <a:ea typeface="Meiryo UI" panose="020B0604030504040204" pitchFamily="50" charset="-128"/>
              </a:rPr>
              <a:t>クレジット</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F39F7C9D-E320-40B5-85EE-0C12C41A49E0}"/>
              </a:ext>
            </a:extLst>
          </p:cNvPr>
          <p:cNvSpPr txBox="1"/>
          <p:nvPr/>
        </p:nvSpPr>
        <p:spPr>
          <a:xfrm>
            <a:off x="4408414" y="4999018"/>
            <a:ext cx="1198961"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p:txBody>
      </p:sp>
      <p:pic>
        <p:nvPicPr>
          <p:cNvPr id="33" name="Picture 4" descr="\\fsvads26\UserFolder\002301\★個人データ・顧客データ\特徴的事例\976532.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48088" y="1984950"/>
            <a:ext cx="1457738" cy="1671310"/>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3103617" y="2049239"/>
            <a:ext cx="2444471" cy="992579"/>
          </a:xfrm>
          <a:prstGeom prst="rect">
            <a:avLst/>
          </a:prstGeom>
          <a:noFill/>
        </p:spPr>
        <p:txBody>
          <a:bodyPr wrap="square" lIns="68580" tIns="34290" rIns="68580" bIns="34290" rtlCol="0">
            <a:spAutoFit/>
          </a:bodyPr>
          <a:lstStyle/>
          <a:p>
            <a:pPr marL="171450" indent="-171450">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林業（森林管理）への資金循環により森林の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吸収量が増大　　　　　（気候変動対策へ）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森林保全へ関心の高い企業等とのネットワークが強化</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017779" y="2001691"/>
            <a:ext cx="2282274" cy="992579"/>
          </a:xfrm>
          <a:prstGeom prst="rect">
            <a:avLst/>
          </a:prstGeom>
          <a:noFill/>
        </p:spPr>
        <p:txBody>
          <a:bodyPr wrap="square" lIns="68580" tIns="34290" rIns="68580" bIns="34290" rtlCol="0">
            <a:spAutoFit/>
          </a:bodyPr>
          <a:lstStyle/>
          <a:p>
            <a:pPr marL="171450" indent="-171450">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カーボン・オフセットを通じた経営・営業戦略等の差別化として利用促進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n"/>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達成貢献、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ESG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経営の実践を通じた企業価値の向上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フローチャート : 磁気ディスク 1"/>
          <p:cNvSpPr/>
          <p:nvPr/>
        </p:nvSpPr>
        <p:spPr>
          <a:xfrm>
            <a:off x="225953" y="3355699"/>
            <a:ext cx="1273324" cy="901426"/>
          </a:xfrm>
          <a:prstGeom prst="flowChartMagneticDisk">
            <a:avLst/>
          </a:prstGeom>
          <a:ln>
            <a:solidFill>
              <a:schemeClr val="accent4">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基金</a:t>
            </a:r>
          </a:p>
        </p:txBody>
      </p:sp>
      <p:pic>
        <p:nvPicPr>
          <p:cNvPr id="36" name="図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9668" y="3019289"/>
            <a:ext cx="1441136" cy="1080853"/>
          </a:xfrm>
          <a:prstGeom prst="rect">
            <a:avLst/>
          </a:prstGeom>
          <a:ln>
            <a:noFill/>
          </a:ln>
          <a:effectLst>
            <a:softEdge rad="112500"/>
          </a:effectLst>
        </p:spPr>
      </p:pic>
      <p:pic>
        <p:nvPicPr>
          <p:cNvPr id="37" name="図 3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7357" y="2060125"/>
            <a:ext cx="1650946" cy="1186617"/>
          </a:xfrm>
          <a:prstGeom prst="rect">
            <a:avLst/>
          </a:prstGeom>
          <a:ln>
            <a:noFill/>
          </a:ln>
          <a:effectLst>
            <a:softEdge rad="112500"/>
          </a:effectLst>
        </p:spPr>
      </p:pic>
      <p:sp>
        <p:nvSpPr>
          <p:cNvPr id="3" name="曲折矢印 2"/>
          <p:cNvSpPr/>
          <p:nvPr/>
        </p:nvSpPr>
        <p:spPr>
          <a:xfrm>
            <a:off x="704909" y="2835286"/>
            <a:ext cx="538385" cy="521834"/>
          </a:xfrm>
          <a:prstGeom prst="bentArrow">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solidFill>
                <a:schemeClr val="tx1"/>
              </a:solidFill>
            </a:endParaRPr>
          </a:p>
        </p:txBody>
      </p:sp>
      <p:sp>
        <p:nvSpPr>
          <p:cNvPr id="38" name="テキスト ボックス 37">
            <a:extLst>
              <a:ext uri="{FF2B5EF4-FFF2-40B4-BE49-F238E27FC236}">
                <a16:creationId xmlns:a16="http://schemas.microsoft.com/office/drawing/2014/main" id="{76260F28-F07B-49C6-BD7A-3A93B18DEC27}"/>
              </a:ext>
            </a:extLst>
          </p:cNvPr>
          <p:cNvSpPr txBox="1"/>
          <p:nvPr/>
        </p:nvSpPr>
        <p:spPr>
          <a:xfrm>
            <a:off x="79452" y="4256149"/>
            <a:ext cx="1566325" cy="523220"/>
          </a:xfrm>
          <a:prstGeom prst="rect">
            <a:avLst/>
          </a:prstGeom>
          <a:noFill/>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rPr>
              <a:t>年度に影響されず</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効果的に拠出</a:t>
            </a:r>
            <a:endParaRPr lang="en-US" altLang="ja-JP" sz="1400" dirty="0">
              <a:latin typeface="Meiryo UI" panose="020B0604030504040204" pitchFamily="50" charset="-128"/>
              <a:ea typeface="Meiryo UI" panose="020B0604030504040204" pitchFamily="50" charset="-128"/>
            </a:endParaRPr>
          </a:p>
        </p:txBody>
      </p:sp>
      <p:sp>
        <p:nvSpPr>
          <p:cNvPr id="39" name="コンテンツ プレースホルダー 2"/>
          <p:cNvSpPr>
            <a:spLocks noGrp="1"/>
          </p:cNvSpPr>
          <p:nvPr>
            <p:ph idx="1"/>
          </p:nvPr>
        </p:nvSpPr>
        <p:spPr>
          <a:xfrm>
            <a:off x="573278" y="1008734"/>
            <a:ext cx="10963543" cy="828610"/>
          </a:xfrm>
        </p:spPr>
        <p:txBody>
          <a:bodyPr>
            <a:normAutofit/>
          </a:bodyPr>
          <a:lstStyle/>
          <a:p>
            <a:pPr>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Ｊ－クレジット制度とは、対象の森林における二酸化炭素（ＣＯ</a:t>
            </a:r>
            <a:r>
              <a:rPr lang="ja-JP" altLang="en-US" sz="1600" baseline="-10000" dirty="0">
                <a:latin typeface="Meiryo UI" panose="020B0604030504040204" pitchFamily="50" charset="-128"/>
                <a:ea typeface="Meiryo UI" panose="020B0604030504040204" pitchFamily="50" charset="-128"/>
              </a:rPr>
              <a:t>２</a:t>
            </a:r>
            <a:r>
              <a:rPr lang="ja-JP" altLang="en-US" sz="1600" dirty="0">
                <a:latin typeface="Meiryo UI" panose="020B0604030504040204" pitchFamily="50" charset="-128"/>
                <a:ea typeface="Meiryo UI" panose="020B0604030504040204" pitchFamily="50" charset="-128"/>
              </a:rPr>
              <a:t>）の吸収量を認定し、売買を可能とした制度であり、</a:t>
            </a:r>
            <a:r>
              <a:rPr lang="ja-JP" altLang="en-US" sz="1600" b="1" dirty="0">
                <a:latin typeface="Meiryo UI" panose="020B0604030504040204" pitchFamily="50" charset="-128"/>
                <a:ea typeface="Meiryo UI" panose="020B0604030504040204" pitchFamily="50" charset="-128"/>
              </a:rPr>
              <a:t>日南町では</a:t>
            </a:r>
            <a:r>
              <a:rPr lang="ja-JP" altLang="ja-JP" sz="1600" b="1" dirty="0">
                <a:latin typeface="Meiryo UI" panose="020B0604030504040204" pitchFamily="50" charset="-128"/>
                <a:ea typeface="Meiryo UI" panose="020B0604030504040204" pitchFamily="50" charset="-128"/>
              </a:rPr>
              <a:t>ＦＳＣ森林認証を受けている日南町有林において</a:t>
            </a:r>
            <a:r>
              <a:rPr lang="ja-JP" altLang="en-US" sz="1600" b="1" dirty="0">
                <a:latin typeface="Meiryo UI" panose="020B0604030504040204" pitchFamily="50" charset="-128"/>
                <a:ea typeface="Meiryo UI" panose="020B0604030504040204" pitchFamily="50" charset="-128"/>
              </a:rPr>
              <a:t>、</a:t>
            </a:r>
            <a:r>
              <a:rPr lang="ja-JP" altLang="ja-JP" sz="1600" b="1" dirty="0">
                <a:latin typeface="Meiryo UI" panose="020B0604030504040204" pitchFamily="50" charset="-128"/>
                <a:ea typeface="Meiryo UI" panose="020B0604030504040204" pitchFamily="50" charset="-128"/>
              </a:rPr>
              <a:t>間伐地を対象に</a:t>
            </a:r>
            <a:r>
              <a:rPr lang="ja-JP" altLang="en-US" sz="1600" b="1" dirty="0">
                <a:latin typeface="Meiryo UI" panose="020B0604030504040204" pitchFamily="50" charset="-128"/>
                <a:ea typeface="Meiryo UI" panose="020B0604030504040204" pitchFamily="50" charset="-128"/>
              </a:rPr>
              <a:t>クレジットを認証</a:t>
            </a:r>
            <a:r>
              <a:rPr lang="ja-JP" altLang="ja-JP" sz="1600" b="1" dirty="0">
                <a:latin typeface="Meiryo UI" panose="020B0604030504040204" pitchFamily="50" charset="-128"/>
                <a:ea typeface="Meiryo UI" panose="020B0604030504040204" pitchFamily="50" charset="-128"/>
              </a:rPr>
              <a:t>取得</a:t>
            </a:r>
            <a:r>
              <a:rPr lang="ja-JP" altLang="en-US" sz="1600" b="1"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クレジットの売上は林業振興・生態系保全に活用し、持続可能な森林づくりへ充当。</a:t>
            </a:r>
            <a:endParaRPr lang="en-US" altLang="ja-JP" sz="1600" dirty="0">
              <a:latin typeface="Meiryo UI" panose="020B0604030504040204" pitchFamily="50" charset="-128"/>
              <a:ea typeface="Meiryo UI" panose="020B0604030504040204" pitchFamily="50" charset="-128"/>
            </a:endParaRPr>
          </a:p>
        </p:txBody>
      </p:sp>
      <p:pic>
        <p:nvPicPr>
          <p:cNvPr id="40" name="図 57" descr="DX14697.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764531" y="2501764"/>
            <a:ext cx="20129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D547DFA7-6557-40A7-A1BD-7DF3B39904A5}"/>
              </a:ext>
            </a:extLst>
          </p:cNvPr>
          <p:cNvSpPr txBox="1"/>
          <p:nvPr/>
        </p:nvSpPr>
        <p:spPr>
          <a:xfrm>
            <a:off x="9670403" y="2238244"/>
            <a:ext cx="2201206"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カーボン・オフセット</a:t>
            </a:r>
          </a:p>
        </p:txBody>
      </p:sp>
    </p:spTree>
    <p:extLst>
      <p:ext uri="{BB962C8B-B14F-4D97-AF65-F5344CB8AC3E}">
        <p14:creationId xmlns:p14="http://schemas.microsoft.com/office/powerpoint/2010/main" val="943079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 name="タイトル 1"/>
          <p:cNvSpPr>
            <a:spLocks noGrp="1"/>
          </p:cNvSpPr>
          <p:nvPr>
            <p:ph type="title"/>
          </p:nvPr>
        </p:nvSpPr>
        <p:spPr/>
        <p:txBody>
          <a:bodyPr>
            <a:noAutofit/>
          </a:bodyPr>
          <a:lstStyle/>
          <a:p>
            <a:pPr eaLnBrk="1" hangingPunct="1">
              <a:defRPr/>
            </a:pPr>
            <a:r>
              <a:rPr lang="ja-JP" altLang="en-US" dirty="0"/>
              <a:t>日南町有林</a:t>
            </a:r>
            <a:r>
              <a:rPr lang="en-US" altLang="ja-JP" dirty="0"/>
              <a:t>J-</a:t>
            </a:r>
            <a:r>
              <a:rPr lang="ja-JP" altLang="en-US" dirty="0"/>
              <a:t>クレジット販売実績</a:t>
            </a:r>
          </a:p>
        </p:txBody>
      </p:sp>
      <p:graphicFrame>
        <p:nvGraphicFramePr>
          <p:cNvPr id="1101" name="コンテンツ プレースホルダー 3"/>
          <p:cNvGraphicFramePr>
            <a:graphicFrameLocks noGrp="1"/>
          </p:cNvGraphicFramePr>
          <p:nvPr>
            <p:ph idx="1"/>
            <p:extLst>
              <p:ext uri="{D42A27DB-BD31-4B8C-83A1-F6EECF244321}">
                <p14:modId xmlns:p14="http://schemas.microsoft.com/office/powerpoint/2010/main" val="1695848038"/>
              </p:ext>
            </p:extLst>
          </p:nvPr>
        </p:nvGraphicFramePr>
        <p:xfrm>
          <a:off x="460583" y="1038477"/>
          <a:ext cx="11398045" cy="1198368"/>
        </p:xfrm>
        <a:graphic>
          <a:graphicData uri="http://schemas.openxmlformats.org/drawingml/2006/table">
            <a:tbl>
              <a:tblPr firstRow="1" bandRow="1">
                <a:tableStyleId>{F5AB1C69-6EDB-4FF4-983F-18BD219EF322}</a:tableStyleId>
              </a:tblPr>
              <a:tblGrid>
                <a:gridCol w="1250485">
                  <a:extLst>
                    <a:ext uri="{9D8B030D-6E8A-4147-A177-3AD203B41FA5}">
                      <a16:colId xmlns:a16="http://schemas.microsoft.com/office/drawing/2014/main" val="20000"/>
                    </a:ext>
                  </a:extLst>
                </a:gridCol>
                <a:gridCol w="1014756">
                  <a:extLst>
                    <a:ext uri="{9D8B030D-6E8A-4147-A177-3AD203B41FA5}">
                      <a16:colId xmlns:a16="http://schemas.microsoft.com/office/drawing/2014/main" val="20001"/>
                    </a:ext>
                  </a:extLst>
                </a:gridCol>
                <a:gridCol w="1014756">
                  <a:extLst>
                    <a:ext uri="{9D8B030D-6E8A-4147-A177-3AD203B41FA5}">
                      <a16:colId xmlns:a16="http://schemas.microsoft.com/office/drawing/2014/main" val="20002"/>
                    </a:ext>
                  </a:extLst>
                </a:gridCol>
                <a:gridCol w="1014756">
                  <a:extLst>
                    <a:ext uri="{9D8B030D-6E8A-4147-A177-3AD203B41FA5}">
                      <a16:colId xmlns:a16="http://schemas.microsoft.com/office/drawing/2014/main" val="20003"/>
                    </a:ext>
                  </a:extLst>
                </a:gridCol>
                <a:gridCol w="1014756">
                  <a:extLst>
                    <a:ext uri="{9D8B030D-6E8A-4147-A177-3AD203B41FA5}">
                      <a16:colId xmlns:a16="http://schemas.microsoft.com/office/drawing/2014/main" val="20004"/>
                    </a:ext>
                  </a:extLst>
                </a:gridCol>
                <a:gridCol w="1014756">
                  <a:extLst>
                    <a:ext uri="{9D8B030D-6E8A-4147-A177-3AD203B41FA5}">
                      <a16:colId xmlns:a16="http://schemas.microsoft.com/office/drawing/2014/main" val="20005"/>
                    </a:ext>
                  </a:extLst>
                </a:gridCol>
                <a:gridCol w="1014756">
                  <a:extLst>
                    <a:ext uri="{9D8B030D-6E8A-4147-A177-3AD203B41FA5}">
                      <a16:colId xmlns:a16="http://schemas.microsoft.com/office/drawing/2014/main" val="20006"/>
                    </a:ext>
                  </a:extLst>
                </a:gridCol>
                <a:gridCol w="1014756">
                  <a:extLst>
                    <a:ext uri="{9D8B030D-6E8A-4147-A177-3AD203B41FA5}">
                      <a16:colId xmlns:a16="http://schemas.microsoft.com/office/drawing/2014/main" val="20007"/>
                    </a:ext>
                  </a:extLst>
                </a:gridCol>
                <a:gridCol w="1014756">
                  <a:extLst>
                    <a:ext uri="{9D8B030D-6E8A-4147-A177-3AD203B41FA5}">
                      <a16:colId xmlns:a16="http://schemas.microsoft.com/office/drawing/2014/main" val="20008"/>
                    </a:ext>
                  </a:extLst>
                </a:gridCol>
                <a:gridCol w="1014756">
                  <a:extLst>
                    <a:ext uri="{9D8B030D-6E8A-4147-A177-3AD203B41FA5}">
                      <a16:colId xmlns:a16="http://schemas.microsoft.com/office/drawing/2014/main" val="20009"/>
                    </a:ext>
                  </a:extLst>
                </a:gridCol>
                <a:gridCol w="1014756">
                  <a:extLst>
                    <a:ext uri="{9D8B030D-6E8A-4147-A177-3AD203B41FA5}">
                      <a16:colId xmlns:a16="http://schemas.microsoft.com/office/drawing/2014/main" val="3452624072"/>
                    </a:ext>
                  </a:extLst>
                </a:gridCol>
              </a:tblGrid>
              <a:tr h="418279">
                <a:tc>
                  <a:txBody>
                    <a:bodyPr/>
                    <a:lstStyle/>
                    <a:p>
                      <a:pPr algn="ctr"/>
                      <a:r>
                        <a:rPr kumimoji="1" lang="ja-JP" altLang="en-US" sz="1400" dirty="0">
                          <a:latin typeface="Meiryo UI" panose="020B0604030504040204" pitchFamily="50" charset="-128"/>
                          <a:ea typeface="Meiryo UI" panose="020B0604030504040204" pitchFamily="50" charset="-128"/>
                        </a:rPr>
                        <a:t>年度</a:t>
                      </a:r>
                    </a:p>
                  </a:txBody>
                  <a:tcPr marL="88721" marR="88721" anchor="ctr"/>
                </a:tc>
                <a:tc>
                  <a:txBody>
                    <a:bodyPr/>
                    <a:lstStyle/>
                    <a:p>
                      <a:pPr algn="ctr"/>
                      <a:r>
                        <a:rPr kumimoji="1" lang="en-US" altLang="ja-JP" sz="1100" dirty="0">
                          <a:latin typeface="Meiryo UI" panose="020B0604030504040204" pitchFamily="50" charset="-128"/>
                          <a:ea typeface="Meiryo UI" panose="020B0604030504040204" pitchFamily="50" charset="-128"/>
                        </a:rPr>
                        <a:t>2013</a:t>
                      </a:r>
                      <a:r>
                        <a:rPr kumimoji="1" lang="ja-JP" altLang="en-US" sz="1100" dirty="0">
                          <a:latin typeface="Meiryo UI" panose="020B0604030504040204" pitchFamily="50" charset="-128"/>
                          <a:ea typeface="Meiryo UI" panose="020B0604030504040204" pitchFamily="50" charset="-128"/>
                        </a:rPr>
                        <a:t>年度</a:t>
                      </a:r>
                    </a:p>
                  </a:txBody>
                  <a:tcPr marL="88721" marR="88721" anchor="ctr"/>
                </a:tc>
                <a:tc>
                  <a:txBody>
                    <a:bodyPr/>
                    <a:lstStyle/>
                    <a:p>
                      <a:pPr algn="ctr"/>
                      <a:r>
                        <a:rPr kumimoji="1" lang="en-US" altLang="ja-JP" sz="1100" dirty="0">
                          <a:latin typeface="Meiryo UI" panose="020B0604030504040204" pitchFamily="50" charset="-128"/>
                          <a:ea typeface="Meiryo UI" panose="020B0604030504040204" pitchFamily="50" charset="-128"/>
                        </a:rPr>
                        <a:t>2014</a:t>
                      </a:r>
                      <a:r>
                        <a:rPr kumimoji="1" lang="ja-JP" altLang="en-US" sz="1100" dirty="0">
                          <a:latin typeface="Meiryo UI" panose="020B0604030504040204" pitchFamily="50" charset="-128"/>
                          <a:ea typeface="Meiryo UI" panose="020B0604030504040204" pitchFamily="50" charset="-128"/>
                        </a:rPr>
                        <a:t>年度</a:t>
                      </a:r>
                    </a:p>
                  </a:txBody>
                  <a:tcPr marL="88721" marR="88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2015</a:t>
                      </a:r>
                      <a:r>
                        <a:rPr kumimoji="1" lang="ja-JP" altLang="en-US" sz="1100" dirty="0">
                          <a:latin typeface="Meiryo UI" panose="020B0604030504040204" pitchFamily="50" charset="-128"/>
                          <a:ea typeface="Meiryo UI" panose="020B0604030504040204" pitchFamily="50" charset="-128"/>
                        </a:rPr>
                        <a:t>年度</a:t>
                      </a:r>
                    </a:p>
                  </a:txBody>
                  <a:tcPr marL="88721" marR="88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2016</a:t>
                      </a:r>
                      <a:r>
                        <a:rPr kumimoji="1" lang="ja-JP" altLang="en-US" sz="1100" dirty="0">
                          <a:latin typeface="Meiryo UI" panose="020B0604030504040204" pitchFamily="50" charset="-128"/>
                          <a:ea typeface="Meiryo UI" panose="020B0604030504040204" pitchFamily="50" charset="-128"/>
                        </a:rPr>
                        <a:t>年度</a:t>
                      </a:r>
                    </a:p>
                  </a:txBody>
                  <a:tcPr marL="88721" marR="88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2017</a:t>
                      </a:r>
                      <a:r>
                        <a:rPr kumimoji="1" lang="ja-JP" altLang="en-US" sz="1100" dirty="0">
                          <a:latin typeface="Meiryo UI" panose="020B0604030504040204" pitchFamily="50" charset="-128"/>
                          <a:ea typeface="Meiryo UI" panose="020B0604030504040204" pitchFamily="50" charset="-128"/>
                        </a:rPr>
                        <a:t>年度</a:t>
                      </a:r>
                    </a:p>
                  </a:txBody>
                  <a:tcPr marL="88721" marR="8872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2018</a:t>
                      </a:r>
                      <a:r>
                        <a:rPr kumimoji="1" lang="ja-JP" altLang="en-US"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年度</a:t>
                      </a:r>
                      <a:endParaRPr kumimoji="1" lang="ja-JP" altLang="en-US" sz="1100" dirty="0">
                        <a:latin typeface="Meiryo UI" panose="020B0604030504040204" pitchFamily="50" charset="-128"/>
                        <a:ea typeface="Meiryo UI" panose="020B0604030504040204" pitchFamily="50" charset="-128"/>
                      </a:endParaRPr>
                    </a:p>
                  </a:txBody>
                  <a:tcPr marL="88721" marR="8872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2019</a:t>
                      </a:r>
                      <a:r>
                        <a:rPr kumimoji="1" lang="ja-JP" altLang="en-US" sz="1100" dirty="0">
                          <a:latin typeface="Meiryo UI" panose="020B0604030504040204" pitchFamily="50" charset="-128"/>
                          <a:ea typeface="Meiryo UI" panose="020B0604030504040204" pitchFamily="50" charset="-128"/>
                        </a:rPr>
                        <a:t>年度</a:t>
                      </a:r>
                      <a:endParaRPr kumimoji="1" lang="en-US" altLang="ja-JP" sz="1100" dirty="0">
                        <a:latin typeface="Meiryo UI" panose="020B0604030504040204" pitchFamily="50" charset="-128"/>
                        <a:ea typeface="Meiryo UI" panose="020B0604030504040204" pitchFamily="50" charset="-128"/>
                      </a:endParaRPr>
                    </a:p>
                  </a:txBody>
                  <a:tcPr marL="88721" marR="8872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2020</a:t>
                      </a:r>
                      <a:r>
                        <a:rPr kumimoji="1" lang="ja-JP" altLang="en-US" sz="1100" dirty="0">
                          <a:latin typeface="Meiryo UI" panose="020B0604030504040204" pitchFamily="50" charset="-128"/>
                          <a:ea typeface="Meiryo UI" panose="020B0604030504040204" pitchFamily="50" charset="-128"/>
                        </a:rPr>
                        <a:t>年度</a:t>
                      </a:r>
                      <a:endParaRPr kumimoji="1" lang="en-US" altLang="ja-JP" sz="1100" dirty="0">
                        <a:latin typeface="Meiryo UI" panose="020B0604030504040204" pitchFamily="50" charset="-128"/>
                        <a:ea typeface="Meiryo UI" panose="020B0604030504040204" pitchFamily="50" charset="-128"/>
                      </a:endParaRPr>
                    </a:p>
                  </a:txBody>
                  <a:tcPr marL="88721" marR="8872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2021</a:t>
                      </a:r>
                      <a:r>
                        <a:rPr kumimoji="1" lang="ja-JP" altLang="en-US"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年度</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txBody>
                  <a:tcPr marL="88721" marR="8872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累計</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txBody>
                  <a:tcPr marL="88721" marR="88721" anchor="ctr"/>
                </a:tc>
                <a:extLst>
                  <a:ext uri="{0D108BD9-81ED-4DB2-BD59-A6C34878D82A}">
                    <a16:rowId xmlns:a16="http://schemas.microsoft.com/office/drawing/2014/main" val="10000"/>
                  </a:ext>
                </a:extLst>
              </a:tr>
              <a:tr h="307649">
                <a:tc>
                  <a:txBody>
                    <a:bodyPr/>
                    <a:lstStyle/>
                    <a:p>
                      <a:pPr algn="ctr"/>
                      <a:r>
                        <a:rPr kumimoji="1" lang="ja-JP" altLang="en-US" sz="1400" dirty="0">
                          <a:latin typeface="Meiryo UI" panose="020B0604030504040204" pitchFamily="50" charset="-128"/>
                          <a:ea typeface="Meiryo UI" panose="020B0604030504040204" pitchFamily="50" charset="-128"/>
                        </a:rPr>
                        <a:t>販売件数</a:t>
                      </a:r>
                      <a:endParaRPr kumimoji="1" lang="en-US" altLang="ja-JP"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latin typeface="Meiryo UI" panose="020B0604030504040204" pitchFamily="50" charset="-128"/>
                          <a:ea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rPr>
                        <a:t>件</a:t>
                      </a:r>
                      <a:endParaRPr kumimoji="1" lang="ja-JP" altLang="en-US"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latin typeface="Meiryo UI" panose="020B0604030504040204" pitchFamily="50" charset="-128"/>
                          <a:ea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rPr>
                        <a:t>件</a:t>
                      </a:r>
                      <a:endParaRPr kumimoji="1" lang="ja-JP" altLang="en-US"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latin typeface="Meiryo UI" panose="020B0604030504040204" pitchFamily="50" charset="-128"/>
                          <a:ea typeface="Meiryo UI" panose="020B0604030504040204" pitchFamily="50" charset="-128"/>
                        </a:rPr>
                        <a:t>8</a:t>
                      </a:r>
                      <a:r>
                        <a:rPr kumimoji="1" lang="ja-JP" altLang="en-US" sz="1400" dirty="0">
                          <a:latin typeface="Meiryo UI" panose="020B0604030504040204" pitchFamily="50" charset="-128"/>
                          <a:ea typeface="Meiryo UI" panose="020B0604030504040204" pitchFamily="50" charset="-128"/>
                        </a:rPr>
                        <a:t>件</a:t>
                      </a:r>
                      <a:endParaRPr kumimoji="1" lang="ja-JP" altLang="en-US"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latin typeface="Meiryo UI" panose="020B0604030504040204" pitchFamily="50" charset="-128"/>
                          <a:ea typeface="Meiryo UI" panose="020B0604030504040204" pitchFamily="50" charset="-128"/>
                        </a:rPr>
                        <a:t>7</a:t>
                      </a:r>
                      <a:r>
                        <a:rPr kumimoji="1" lang="ja-JP" altLang="en-US" sz="1400" dirty="0">
                          <a:latin typeface="Meiryo UI" panose="020B0604030504040204" pitchFamily="50" charset="-128"/>
                          <a:ea typeface="Meiryo UI" panose="020B0604030504040204" pitchFamily="50" charset="-128"/>
                        </a:rPr>
                        <a:t>件</a:t>
                      </a:r>
                      <a:endParaRPr kumimoji="1" lang="ja-JP" altLang="en-US"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latin typeface="Meiryo UI" panose="020B0604030504040204" pitchFamily="50" charset="-128"/>
                          <a:ea typeface="Meiryo UI" panose="020B0604030504040204" pitchFamily="50" charset="-128"/>
                        </a:rPr>
                        <a:t>8</a:t>
                      </a:r>
                      <a:r>
                        <a:rPr kumimoji="1" lang="ja-JP" altLang="en-US" sz="1400" dirty="0">
                          <a:latin typeface="Meiryo UI" panose="020B0604030504040204" pitchFamily="50" charset="-128"/>
                          <a:ea typeface="Meiryo UI" panose="020B0604030504040204" pitchFamily="50" charset="-128"/>
                        </a:rPr>
                        <a:t>件</a:t>
                      </a:r>
                      <a:endParaRPr kumimoji="1" lang="ja-JP" altLang="en-US"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latin typeface="Meiryo UI" panose="020B0604030504040204" pitchFamily="50" charset="-128"/>
                          <a:ea typeface="Meiryo UI" panose="020B0604030504040204" pitchFamily="50" charset="-128"/>
                        </a:rPr>
                        <a:t>18</a:t>
                      </a:r>
                      <a:r>
                        <a:rPr kumimoji="1" lang="ja-JP" altLang="en-US" sz="1400" dirty="0">
                          <a:latin typeface="Meiryo UI" panose="020B0604030504040204" pitchFamily="50" charset="-128"/>
                          <a:ea typeface="Meiryo UI" panose="020B0604030504040204" pitchFamily="50" charset="-128"/>
                        </a:rPr>
                        <a:t>件</a:t>
                      </a:r>
                      <a:endParaRPr kumimoji="1" lang="ja-JP" altLang="en-US"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latin typeface="Meiryo UI" panose="020B0604030504040204" pitchFamily="50" charset="-128"/>
                          <a:ea typeface="Meiryo UI" panose="020B0604030504040204" pitchFamily="50" charset="-128"/>
                        </a:rPr>
                        <a:t>22</a:t>
                      </a:r>
                      <a:r>
                        <a:rPr kumimoji="1" lang="ja-JP" altLang="en-US" sz="1400" dirty="0">
                          <a:latin typeface="Meiryo UI" panose="020B0604030504040204" pitchFamily="50" charset="-128"/>
                          <a:ea typeface="Meiryo UI" panose="020B0604030504040204" pitchFamily="50" charset="-128"/>
                        </a:rPr>
                        <a:t>件</a:t>
                      </a:r>
                      <a:endParaRPr kumimoji="1" lang="ja-JP" altLang="en-US"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latin typeface="Meiryo UI" panose="020B0604030504040204" pitchFamily="50" charset="-128"/>
                          <a:ea typeface="Meiryo UI" panose="020B0604030504040204" pitchFamily="50" charset="-128"/>
                        </a:rPr>
                        <a:t>24</a:t>
                      </a:r>
                      <a:r>
                        <a:rPr kumimoji="1" lang="ja-JP" altLang="en-US" sz="1400" dirty="0">
                          <a:latin typeface="Meiryo UI" panose="020B0604030504040204" pitchFamily="50" charset="-128"/>
                          <a:ea typeface="Meiryo UI" panose="020B0604030504040204" pitchFamily="50" charset="-128"/>
                        </a:rPr>
                        <a:t>件</a:t>
                      </a:r>
                      <a:endParaRPr kumimoji="1" lang="ja-JP" altLang="en-US"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latin typeface="Meiryo UI" panose="020B0604030504040204" pitchFamily="50" charset="-128"/>
                          <a:ea typeface="Meiryo UI" panose="020B0604030504040204" pitchFamily="50" charset="-128"/>
                        </a:rPr>
                        <a:t>103</a:t>
                      </a:r>
                      <a:r>
                        <a:rPr kumimoji="1" lang="ja-JP" altLang="en-US" sz="1400" dirty="0">
                          <a:latin typeface="Meiryo UI" panose="020B0604030504040204" pitchFamily="50" charset="-128"/>
                          <a:ea typeface="Meiryo UI" panose="020B0604030504040204" pitchFamily="50" charset="-128"/>
                        </a:rPr>
                        <a:t>件</a:t>
                      </a:r>
                      <a:endParaRPr kumimoji="1" lang="ja-JP" altLang="en-US" sz="1400" dirty="0">
                        <a:solidFill>
                          <a:srgbClr val="0070C0"/>
                        </a:solidFill>
                        <a:latin typeface="Meiryo UI" panose="020B0604030504040204" pitchFamily="50" charset="-128"/>
                        <a:ea typeface="Meiryo UI" panose="020B0604030504040204" pitchFamily="50" charset="-128"/>
                      </a:endParaRPr>
                    </a:p>
                  </a:txBody>
                  <a:tcPr marL="88721" marR="88721" anchor="ctr"/>
                </a:tc>
                <a:tc>
                  <a:txBody>
                    <a:bodyPr/>
                    <a:lstStyle/>
                    <a:p>
                      <a:pPr algn="r"/>
                      <a:r>
                        <a:rPr kumimoji="1" lang="en-US" altLang="ja-JP" sz="1400" dirty="0">
                          <a:solidFill>
                            <a:srgbClr val="0070C0"/>
                          </a:solidFill>
                          <a:latin typeface="Meiryo UI" panose="020B0604030504040204" pitchFamily="50" charset="-128"/>
                          <a:ea typeface="Meiryo UI" panose="020B0604030504040204" pitchFamily="50" charset="-128"/>
                        </a:rPr>
                        <a:t>196</a:t>
                      </a:r>
                      <a:r>
                        <a:rPr kumimoji="1" lang="ja-JP" altLang="en-US" sz="1400" dirty="0">
                          <a:solidFill>
                            <a:srgbClr val="0070C0"/>
                          </a:solidFill>
                          <a:latin typeface="Meiryo UI" panose="020B0604030504040204" pitchFamily="50" charset="-128"/>
                          <a:ea typeface="Meiryo UI" panose="020B0604030504040204" pitchFamily="50" charset="-128"/>
                        </a:rPr>
                        <a:t>件</a:t>
                      </a:r>
                    </a:p>
                  </a:txBody>
                  <a:tcPr marL="88721" marR="88721" anchor="ctr"/>
                </a:tc>
                <a:extLst>
                  <a:ext uri="{0D108BD9-81ED-4DB2-BD59-A6C34878D82A}">
                    <a16:rowId xmlns:a16="http://schemas.microsoft.com/office/drawing/2014/main" val="10001"/>
                  </a:ext>
                </a:extLst>
              </a:tr>
              <a:tr h="384561">
                <a:tc>
                  <a:txBody>
                    <a:bodyPr/>
                    <a:lstStyle/>
                    <a:p>
                      <a:pPr algn="ctr"/>
                      <a:r>
                        <a:rPr kumimoji="1" lang="ja-JP" altLang="en-US" sz="1400" dirty="0">
                          <a:latin typeface="Meiryo UI" panose="020B0604030504040204" pitchFamily="50" charset="-128"/>
                          <a:ea typeface="Meiryo UI" panose="020B0604030504040204" pitchFamily="50" charset="-128"/>
                        </a:rPr>
                        <a:t>販売量</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t-CO</a:t>
                      </a:r>
                      <a:r>
                        <a:rPr kumimoji="1" lang="en-US" altLang="ja-JP" sz="1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a:t>
                      </a:r>
                      <a:endParaRPr kumimoji="1" lang="ja-JP" altLang="en-US" sz="11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119</a:t>
                      </a:r>
                      <a:endParaRPr kumimoji="1" lang="ja-JP" altLang="en-US" sz="14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20</a:t>
                      </a:r>
                      <a:endParaRPr kumimoji="1" lang="ja-JP" altLang="en-US" sz="14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70</a:t>
                      </a:r>
                      <a:endParaRPr kumimoji="1" lang="ja-JP" altLang="en-US" sz="14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223</a:t>
                      </a:r>
                      <a:endParaRPr kumimoji="1" lang="ja-JP" altLang="en-US" sz="14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231</a:t>
                      </a:r>
                      <a:endParaRPr kumimoji="1" lang="ja-JP" altLang="en-US" sz="14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625</a:t>
                      </a:r>
                      <a:endParaRPr kumimoji="1" lang="ja-JP" altLang="en-US" sz="14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529</a:t>
                      </a:r>
                      <a:endParaRPr kumimoji="1" lang="ja-JP" altLang="en-US" sz="14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658</a:t>
                      </a:r>
                      <a:endParaRPr kumimoji="1" lang="ja-JP" altLang="en-US" sz="14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1,974</a:t>
                      </a:r>
                      <a:endParaRPr kumimoji="1" lang="ja-JP" altLang="en-US" sz="1400" dirty="0">
                        <a:solidFill>
                          <a:schemeClr val="accent6">
                            <a:lumMod val="75000"/>
                          </a:schemeClr>
                        </a:solidFill>
                        <a:latin typeface="Meiryo UI" panose="020B0604030504040204" pitchFamily="50" charset="-128"/>
                        <a:ea typeface="Meiryo UI" panose="020B0604030504040204" pitchFamily="50" charset="-128"/>
                      </a:endParaRPr>
                    </a:p>
                  </a:txBody>
                  <a:tcPr marL="88721" marR="88721" anchor="ct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4,449</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ｔ</a:t>
                      </a:r>
                    </a:p>
                  </a:txBody>
                  <a:tcPr marL="88721" marR="88721" anchor="ctr"/>
                </a:tc>
                <a:extLst>
                  <a:ext uri="{0D108BD9-81ED-4DB2-BD59-A6C34878D82A}">
                    <a16:rowId xmlns:a16="http://schemas.microsoft.com/office/drawing/2014/main" val="10002"/>
                  </a:ext>
                </a:extLst>
              </a:tr>
            </a:tbl>
          </a:graphicData>
        </a:graphic>
      </p:graphicFrame>
      <p:graphicFrame>
        <p:nvGraphicFramePr>
          <p:cNvPr id="2" name="グラフ 1"/>
          <p:cNvGraphicFramePr/>
          <p:nvPr>
            <p:extLst>
              <p:ext uri="{D42A27DB-BD31-4B8C-83A1-F6EECF244321}">
                <p14:modId xmlns:p14="http://schemas.microsoft.com/office/powerpoint/2010/main" val="1639157407"/>
              </p:ext>
            </p:extLst>
          </p:nvPr>
        </p:nvGraphicFramePr>
        <p:xfrm>
          <a:off x="476664" y="2367185"/>
          <a:ext cx="11000961" cy="4264352"/>
        </p:xfrm>
        <a:graphic>
          <a:graphicData uri="http://schemas.openxmlformats.org/drawingml/2006/chart">
            <c:chart xmlns:c="http://schemas.openxmlformats.org/drawingml/2006/chart" xmlns:r="http://schemas.openxmlformats.org/officeDocument/2006/relationships" r:id="rId3"/>
          </a:graphicData>
        </a:graphic>
      </p:graphicFrame>
      <p:sp>
        <p:nvSpPr>
          <p:cNvPr id="1102" name="テキスト ボックス 5"/>
          <p:cNvSpPr txBox="1"/>
          <p:nvPr/>
        </p:nvSpPr>
        <p:spPr>
          <a:xfrm>
            <a:off x="9326613" y="6312623"/>
            <a:ext cx="2326278" cy="253916"/>
          </a:xfrm>
          <a:prstGeom prst="rect">
            <a:avLst/>
          </a:prstGeom>
          <a:noFill/>
        </p:spPr>
        <p:txBody>
          <a:bodyPr wrap="none" rtlCol="0">
            <a:sp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バッファー分、道の駅オフセット分は除く</a:t>
            </a:r>
          </a:p>
        </p:txBody>
      </p:sp>
      <p:sp>
        <p:nvSpPr>
          <p:cNvPr id="8" name="テキスト ボックス 1"/>
          <p:cNvSpPr txBox="1"/>
          <p:nvPr/>
        </p:nvSpPr>
        <p:spPr>
          <a:xfrm>
            <a:off x="4537424" y="2323415"/>
            <a:ext cx="2775319" cy="3652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600" b="1" dirty="0">
                <a:latin typeface="Meiryo UI" panose="020B0604030504040204" pitchFamily="50" charset="-128"/>
                <a:ea typeface="Meiryo UI" panose="020B0604030504040204" pitchFamily="50" charset="-128"/>
              </a:rPr>
              <a:t>年度別販売件数と販売量</a:t>
            </a:r>
          </a:p>
        </p:txBody>
      </p:sp>
      <p:sp>
        <p:nvSpPr>
          <p:cNvPr id="3" name="左右矢印 2"/>
          <p:cNvSpPr/>
          <p:nvPr/>
        </p:nvSpPr>
        <p:spPr>
          <a:xfrm>
            <a:off x="1409699" y="2990849"/>
            <a:ext cx="2600325" cy="485775"/>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左右矢印 9"/>
          <p:cNvSpPr/>
          <p:nvPr/>
        </p:nvSpPr>
        <p:spPr>
          <a:xfrm>
            <a:off x="4108449" y="2990849"/>
            <a:ext cx="2400300" cy="485775"/>
          </a:xfrm>
          <a:prstGeom prst="lef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左右矢印 10"/>
          <p:cNvSpPr/>
          <p:nvPr/>
        </p:nvSpPr>
        <p:spPr>
          <a:xfrm>
            <a:off x="6607174" y="2990849"/>
            <a:ext cx="2266950" cy="485775"/>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左右矢印 11"/>
          <p:cNvSpPr/>
          <p:nvPr/>
        </p:nvSpPr>
        <p:spPr>
          <a:xfrm>
            <a:off x="8972550" y="2990849"/>
            <a:ext cx="1657350" cy="485775"/>
          </a:xfrm>
          <a:prstGeom prst="lef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838325" y="3390899"/>
            <a:ext cx="1628775"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創成期</a:t>
            </a:r>
          </a:p>
        </p:txBody>
      </p:sp>
      <p:sp>
        <p:nvSpPr>
          <p:cNvPr id="14" name="テキスト ボックス 13"/>
          <p:cNvSpPr txBox="1"/>
          <p:nvPr/>
        </p:nvSpPr>
        <p:spPr>
          <a:xfrm>
            <a:off x="4537423" y="3390899"/>
            <a:ext cx="1628775"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認知期</a:t>
            </a:r>
          </a:p>
        </p:txBody>
      </p:sp>
      <p:sp>
        <p:nvSpPr>
          <p:cNvPr id="15" name="テキスト ボックス 14"/>
          <p:cNvSpPr txBox="1"/>
          <p:nvPr/>
        </p:nvSpPr>
        <p:spPr>
          <a:xfrm>
            <a:off x="6926261" y="3407805"/>
            <a:ext cx="1628775" cy="369332"/>
          </a:xfrm>
          <a:prstGeom prst="rect">
            <a:avLst/>
          </a:prstGeom>
          <a:noFill/>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促進</a:t>
            </a:r>
            <a:r>
              <a:rPr kumimoji="1" lang="ja-JP" altLang="en-US" dirty="0">
                <a:latin typeface="Meiryo UI" panose="020B0604030504040204" pitchFamily="50" charset="-128"/>
                <a:ea typeface="Meiryo UI" panose="020B0604030504040204" pitchFamily="50" charset="-128"/>
              </a:rPr>
              <a:t>期</a:t>
            </a:r>
          </a:p>
        </p:txBody>
      </p:sp>
      <p:sp>
        <p:nvSpPr>
          <p:cNvPr id="16" name="テキスト ボックス 15"/>
          <p:cNvSpPr txBox="1"/>
          <p:nvPr/>
        </p:nvSpPr>
        <p:spPr>
          <a:xfrm>
            <a:off x="9001125" y="3424711"/>
            <a:ext cx="1628775" cy="584775"/>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拡大期</a:t>
            </a:r>
            <a:endParaRPr kumimoji="1" lang="en-US" altLang="ja-JP" dirty="0">
              <a:latin typeface="Meiryo UI" panose="020B0604030504040204" pitchFamily="50" charset="-128"/>
              <a:ea typeface="Meiryo UI" panose="020B0604030504040204" pitchFamily="50" charset="-128"/>
            </a:endParaRPr>
          </a:p>
          <a:p>
            <a:pPr algn="ct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新戦略移行期</a:t>
            </a:r>
            <a:r>
              <a:rPr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7" name="スライド番号プレースホルダー 1">
            <a:extLst>
              <a:ext uri="{FF2B5EF4-FFF2-40B4-BE49-F238E27FC236}">
                <a16:creationId xmlns:a16="http://schemas.microsoft.com/office/drawing/2014/main" id="{0510BEDD-89CA-4E0B-8DBD-9A790EF94D2B}"/>
              </a:ext>
            </a:extLst>
          </p:cNvPr>
          <p:cNvSpPr>
            <a:spLocks noGrp="1"/>
          </p:cNvSpPr>
          <p:nvPr>
            <p:ph type="sldNum" sz="quarter" idx="12"/>
          </p:nvPr>
        </p:nvSpPr>
        <p:spPr>
          <a:xfrm>
            <a:off x="9236363" y="6406228"/>
            <a:ext cx="2844800" cy="365125"/>
          </a:xfrm>
        </p:spPr>
        <p:txBody>
          <a:bodyPr/>
          <a:lstStyle/>
          <a:p>
            <a:fld id="{FB8F884C-CDE8-4529-95B1-E297CA1B8A4E}" type="slidenum">
              <a:rPr kumimoji="1" lang="ja-JP" altLang="en-US" smtClean="0"/>
              <a:t>4</a:t>
            </a:fld>
            <a:endParaRPr kumimoji="1" lang="ja-JP" altLang="en-US"/>
          </a:p>
        </p:txBody>
      </p:sp>
    </p:spTree>
    <p:extLst>
      <p:ext uri="{BB962C8B-B14F-4D97-AF65-F5344CB8AC3E}">
        <p14:creationId xmlns:p14="http://schemas.microsoft.com/office/powerpoint/2010/main" val="3990442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自走する自律的好循環</a:t>
            </a:r>
            <a:endParaRPr kumimoji="1" lang="ja-JP" altLang="en-US" dirty="0"/>
          </a:p>
        </p:txBody>
      </p:sp>
      <p:sp>
        <p:nvSpPr>
          <p:cNvPr id="4" name="スライド番号プレースホルダー 3"/>
          <p:cNvSpPr>
            <a:spLocks noGrp="1"/>
          </p:cNvSpPr>
          <p:nvPr>
            <p:ph type="sldNum" sz="quarter" idx="12"/>
          </p:nvPr>
        </p:nvSpPr>
        <p:spPr/>
        <p:txBody>
          <a:bodyPr/>
          <a:lstStyle/>
          <a:p>
            <a:fld id="{FB8F884C-CDE8-4529-95B1-E297CA1B8A4E}" type="slidenum">
              <a:rPr kumimoji="1" lang="ja-JP" altLang="en-US" smtClean="0"/>
              <a:t>5</a:t>
            </a:fld>
            <a:endParaRPr kumimoji="1" lang="ja-JP" altLang="en-US"/>
          </a:p>
        </p:txBody>
      </p:sp>
      <p:sp>
        <p:nvSpPr>
          <p:cNvPr id="6" name="円/楕円 5"/>
          <p:cNvSpPr/>
          <p:nvPr/>
        </p:nvSpPr>
        <p:spPr>
          <a:xfrm>
            <a:off x="713394" y="1649647"/>
            <a:ext cx="2880000" cy="2880000"/>
          </a:xfrm>
          <a:prstGeom prst="ellipse">
            <a:avLst/>
          </a:prstGeom>
          <a:solidFill>
            <a:srgbClr val="CCCC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面的</a:t>
            </a:r>
            <a:endParaRPr kumimoji="1" lang="en-US" altLang="ja-JP" sz="320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kumimoji="1"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拡大</a:t>
            </a:r>
          </a:p>
        </p:txBody>
      </p:sp>
      <p:sp>
        <p:nvSpPr>
          <p:cNvPr id="7" name="円/楕円 6"/>
          <p:cNvSpPr/>
          <p:nvPr/>
        </p:nvSpPr>
        <p:spPr>
          <a:xfrm>
            <a:off x="3395526" y="1649647"/>
            <a:ext cx="2880000" cy="2880000"/>
          </a:xfrm>
          <a:prstGeom prst="ellipse">
            <a:avLst/>
          </a:prstGeom>
          <a:solidFill>
            <a:srgbClr val="CCFF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量</a:t>
            </a:r>
            <a:r>
              <a:rPr kumimoji="1"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的</a:t>
            </a:r>
            <a:endParaRPr kumimoji="1" lang="en-US" altLang="ja-JP" sz="320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kumimoji="1"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拡大</a:t>
            </a:r>
          </a:p>
        </p:txBody>
      </p:sp>
      <p:sp>
        <p:nvSpPr>
          <p:cNvPr id="8" name="円/楕円 7"/>
          <p:cNvSpPr/>
          <p:nvPr/>
        </p:nvSpPr>
        <p:spPr>
          <a:xfrm>
            <a:off x="6167656" y="1649647"/>
            <a:ext cx="2880000" cy="2880000"/>
          </a:xfrm>
          <a:prstGeom prst="ellipse">
            <a:avLst/>
          </a:prstGeom>
          <a:solidFill>
            <a:srgbClr val="FFFF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持続性</a:t>
            </a:r>
            <a:endParaRPr lang="en-US" altLang="ja-JP" sz="320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担保</a:t>
            </a:r>
            <a:endParaRPr kumimoji="1" lang="ja-JP" altLang="en-US" sz="3200" b="1"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 name="円/楕円 8"/>
          <p:cNvSpPr/>
          <p:nvPr/>
        </p:nvSpPr>
        <p:spPr>
          <a:xfrm>
            <a:off x="8815428" y="1649647"/>
            <a:ext cx="2880000" cy="2880000"/>
          </a:xfrm>
          <a:prstGeom prst="ellipse">
            <a:avLst/>
          </a:prstGeom>
          <a:solidFill>
            <a:schemeClr val="accent6">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他地域</a:t>
            </a:r>
            <a:endParaRPr lang="en-US" altLang="ja-JP" sz="3200" b="1"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lang="ja-JP" altLang="en-US" sz="3200" b="1" dirty="0">
                <a:solidFill>
                  <a:schemeClr val="tx1">
                    <a:lumMod val="85000"/>
                    <a:lumOff val="15000"/>
                  </a:schemeClr>
                </a:solidFill>
                <a:latin typeface="Meiryo UI" panose="020B0604030504040204" pitchFamily="50" charset="-128"/>
                <a:ea typeface="Meiryo UI" panose="020B0604030504040204" pitchFamily="50" charset="-128"/>
              </a:rPr>
              <a:t>波及</a:t>
            </a:r>
            <a:endParaRPr lang="en-US" altLang="ja-JP" sz="3200" b="1" dirty="0">
              <a:solidFill>
                <a:schemeClr val="tx1">
                  <a:lumMod val="85000"/>
                  <a:lumOff val="15000"/>
                </a:schemeClr>
              </a:solidFill>
              <a:latin typeface="Meiryo UI" panose="020B0604030504040204" pitchFamily="50" charset="-128"/>
              <a:ea typeface="Meiryo UI" panose="020B0604030504040204" pitchFamily="50" charset="-128"/>
            </a:endParaRPr>
          </a:p>
        </p:txBody>
      </p:sp>
      <p:cxnSp>
        <p:nvCxnSpPr>
          <p:cNvPr id="11" name="カギ線コネクタ 10"/>
          <p:cNvCxnSpPr>
            <a:stCxn id="9" idx="6"/>
            <a:endCxn id="6" idx="2"/>
          </p:cNvCxnSpPr>
          <p:nvPr/>
        </p:nvCxnSpPr>
        <p:spPr>
          <a:xfrm flipH="1">
            <a:off x="713394" y="3089647"/>
            <a:ext cx="10982034" cy="12700"/>
          </a:xfrm>
          <a:prstGeom prst="bentConnector5">
            <a:avLst>
              <a:gd name="adj1" fmla="val -2082"/>
              <a:gd name="adj2" fmla="val 26413583"/>
              <a:gd name="adj3" fmla="val 102082"/>
            </a:avLst>
          </a:prstGeom>
          <a:ln w="5715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二等辺三角形 12"/>
          <p:cNvSpPr/>
          <p:nvPr/>
        </p:nvSpPr>
        <p:spPr>
          <a:xfrm rot="5400000">
            <a:off x="3132514" y="2825075"/>
            <a:ext cx="529503" cy="300547"/>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p:cNvSpPr/>
          <p:nvPr/>
        </p:nvSpPr>
        <p:spPr>
          <a:xfrm rot="5400000">
            <a:off x="5931692" y="2820215"/>
            <a:ext cx="529503" cy="300547"/>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p:cNvSpPr/>
          <p:nvPr/>
        </p:nvSpPr>
        <p:spPr>
          <a:xfrm rot="5400000">
            <a:off x="8636181" y="2825074"/>
            <a:ext cx="529502" cy="300547"/>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713393" y="4791075"/>
            <a:ext cx="2683871" cy="1323439"/>
          </a:xfrm>
          <a:prstGeom prst="rect">
            <a:avLst/>
          </a:prstGeom>
          <a:noFill/>
        </p:spPr>
        <p:txBody>
          <a:bodyPr wrap="square" rtlCol="0">
            <a:spAutoFit/>
          </a:bodyPr>
          <a:lstStyle/>
          <a:p>
            <a:pPr marL="285750" indent="-285750">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複数コーディネーターによる活動エリア（面的）拡大</a:t>
            </a:r>
            <a:endParaRPr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情報発信と取組活発化による新規のコーディネーター登録</a:t>
            </a:r>
            <a:endParaRPr lang="en-US" altLang="ja-JP" sz="16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3411029" y="4791075"/>
            <a:ext cx="2683871" cy="1323439"/>
          </a:xfrm>
          <a:prstGeom prst="rect">
            <a:avLst/>
          </a:prstGeom>
          <a:noFill/>
        </p:spPr>
        <p:txBody>
          <a:bodyPr wrap="square" rtlCol="0">
            <a:spAutoFit/>
          </a:bodyPr>
          <a:lstStyle/>
          <a:p>
            <a:pPr marL="285750" indent="-285750">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コーディネーターによる同時並行した活動により販売数量の増加</a:t>
            </a:r>
            <a:endParaRPr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カーボン・オフセット企業の増加</a:t>
            </a:r>
            <a:endParaRPr lang="en-US" altLang="ja-JP" sz="16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196443" y="4791075"/>
            <a:ext cx="2683871" cy="1569660"/>
          </a:xfrm>
          <a:prstGeom prst="rect">
            <a:avLst/>
          </a:prstGeom>
          <a:noFill/>
        </p:spPr>
        <p:txBody>
          <a:bodyPr wrap="square" rtlCol="0">
            <a:spAutoFit/>
          </a:bodyPr>
          <a:lstStyle/>
          <a:p>
            <a:pPr marL="285750" indent="-285750">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販売金額増加による財源確保と基金化による柔軟・効果的な運用へ</a:t>
            </a:r>
            <a:endParaRPr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成功報酬による持続的活動を担保</a:t>
            </a:r>
            <a:endParaRPr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endParaRPr lang="en-US" altLang="ja-JP" sz="16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8913492" y="4800600"/>
            <a:ext cx="2683871" cy="1077218"/>
          </a:xfrm>
          <a:prstGeom prst="rect">
            <a:avLst/>
          </a:prstGeom>
          <a:noFill/>
        </p:spPr>
        <p:txBody>
          <a:bodyPr wrap="square" rtlCol="0">
            <a:spAutoFit/>
          </a:bodyPr>
          <a:lstStyle/>
          <a:p>
            <a:pPr marL="285750" indent="-285750">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積極的な情報開示等による他地域での導入</a:t>
            </a:r>
            <a:endParaRPr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導入にあたってのアドバイス実施</a:t>
            </a:r>
            <a:endParaRPr lang="en-US" altLang="ja-JP" sz="1600" dirty="0">
              <a:latin typeface="Meiryo UI" panose="020B0604030504040204" pitchFamily="50" charset="-128"/>
              <a:ea typeface="Meiryo UI" panose="020B0604030504040204" pitchFamily="50" charset="-128"/>
            </a:endParaRPr>
          </a:p>
        </p:txBody>
      </p:sp>
      <p:sp>
        <p:nvSpPr>
          <p:cNvPr id="29" name="コンテンツ プレースホルダー 2"/>
          <p:cNvSpPr>
            <a:spLocks noGrp="1"/>
          </p:cNvSpPr>
          <p:nvPr>
            <p:ph idx="1"/>
          </p:nvPr>
        </p:nvSpPr>
        <p:spPr>
          <a:xfrm>
            <a:off x="573278" y="1037309"/>
            <a:ext cx="10963543" cy="577413"/>
          </a:xfrm>
        </p:spPr>
        <p:txBody>
          <a:bodyPr>
            <a:normAutofit/>
          </a:bodyPr>
          <a:lstStyle/>
          <a:p>
            <a:pPr>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取組開始から約</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年を経て、地域・企業の認知も向上するとともに官民協働（役割分担）が定着。</a:t>
            </a:r>
            <a:r>
              <a:rPr lang="en-US" altLang="ja-JP" sz="1600" dirty="0">
                <a:latin typeface="Meiryo UI" panose="020B0604030504040204" pitchFamily="50" charset="-128"/>
                <a:ea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rPr>
              <a:t>の普及・認知拡大を受けさらに活動が活発化し他地域への影響力も大きくなっている。</a:t>
            </a: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8561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7A7143E-3620-4940-9265-7C1B902C4E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5944" y="1214906"/>
            <a:ext cx="4169111" cy="5335263"/>
          </a:xfrm>
          <a:prstGeom prst="rect">
            <a:avLst/>
          </a:prstGeom>
          <a:ln w="3175">
            <a:solidFill>
              <a:schemeClr val="bg1">
                <a:lumMod val="50000"/>
              </a:schemeClr>
            </a:solidFill>
          </a:ln>
        </p:spPr>
      </p:pic>
      <p:pic>
        <p:nvPicPr>
          <p:cNvPr id="3" name="図 2">
            <a:extLst>
              <a:ext uri="{FF2B5EF4-FFF2-40B4-BE49-F238E27FC236}">
                <a16:creationId xmlns:a16="http://schemas.microsoft.com/office/drawing/2014/main" id="{BF969ECB-B7AF-4393-874D-4B3E385A9A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21909" y="1580973"/>
            <a:ext cx="4333730" cy="4969196"/>
          </a:xfrm>
          <a:prstGeom prst="rect">
            <a:avLst/>
          </a:prstGeom>
        </p:spPr>
      </p:pic>
      <p:sp>
        <p:nvSpPr>
          <p:cNvPr id="8" name="コンテンツ プレースホルダー 2">
            <a:extLst>
              <a:ext uri="{FF2B5EF4-FFF2-40B4-BE49-F238E27FC236}">
                <a16:creationId xmlns:a16="http://schemas.microsoft.com/office/drawing/2014/main" id="{7D44CC55-C327-45C6-BD6B-F4A6500CCC6D}"/>
              </a:ext>
            </a:extLst>
          </p:cNvPr>
          <p:cNvSpPr txBox="1">
            <a:spLocks/>
          </p:cNvSpPr>
          <p:nvPr/>
        </p:nvSpPr>
        <p:spPr>
          <a:xfrm>
            <a:off x="6607634" y="1195419"/>
            <a:ext cx="3850106" cy="328739"/>
          </a:xfrm>
          <a:prstGeom prst="rect">
            <a:avLst/>
          </a:prstGeom>
          <a:ln w="31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日南町公式</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にて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全社の取組を紹介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タイトル 1"/>
          <p:cNvSpPr>
            <a:spLocks noGrp="1"/>
          </p:cNvSpPr>
          <p:nvPr>
            <p:ph type="title"/>
          </p:nvPr>
        </p:nvSpPr>
        <p:spPr>
          <a:xfrm>
            <a:off x="407324" y="464931"/>
            <a:ext cx="6411488" cy="449469"/>
          </a:xfrm>
        </p:spPr>
        <p:txBody>
          <a:bodyPr/>
          <a:lstStyle/>
          <a:p>
            <a:r>
              <a:rPr kumimoji="1" lang="ja-JP" altLang="en-US" dirty="0"/>
              <a:t>波及効果を生み出す仕組み（情報発信）</a:t>
            </a:r>
          </a:p>
        </p:txBody>
      </p:sp>
      <p:sp>
        <p:nvSpPr>
          <p:cNvPr id="6" name="スライド番号プレースホルダー 1">
            <a:extLst>
              <a:ext uri="{FF2B5EF4-FFF2-40B4-BE49-F238E27FC236}">
                <a16:creationId xmlns:a16="http://schemas.microsoft.com/office/drawing/2014/main" id="{8CE7B79F-2225-40FB-AEF3-EDCF2AF90551}"/>
              </a:ext>
            </a:extLst>
          </p:cNvPr>
          <p:cNvSpPr>
            <a:spLocks noGrp="1"/>
          </p:cNvSpPr>
          <p:nvPr>
            <p:ph type="sldNum" sz="quarter" idx="12"/>
          </p:nvPr>
        </p:nvSpPr>
        <p:spPr>
          <a:xfrm>
            <a:off x="9236363" y="6406228"/>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F884C-CDE8-4529-95B1-E297CA1B8A4E}" type="slidenum">
              <a:rPr kumimoji="1" lang="ja-JP" altLang="en-US" sz="20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20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950111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624764" y="457677"/>
            <a:ext cx="7017489" cy="5002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660033"/>
                </a:solidFill>
                <a:effectLst/>
                <a:uLnTx/>
                <a:uFillTx/>
                <a:latin typeface="Calibri" panose="020F0502020204030204"/>
                <a:ea typeface="ＭＳ Ｐゴシック" panose="020B0600070205080204" pitchFamily="50" charset="-128"/>
                <a:cs typeface="+mn-cs"/>
              </a:rPr>
              <a:t>地方銀行と連携した「Ｊ－クレジット」販売</a:t>
            </a:r>
          </a:p>
        </p:txBody>
      </p:sp>
      <p:sp>
        <p:nvSpPr>
          <p:cNvPr id="4" name="正方形/長方形 3"/>
          <p:cNvSpPr/>
          <p:nvPr/>
        </p:nvSpPr>
        <p:spPr>
          <a:xfrm>
            <a:off x="1135323" y="4925846"/>
            <a:ext cx="10146135" cy="1200329"/>
          </a:xfrm>
          <a:prstGeom prst="rect">
            <a:avLst/>
          </a:prstGeom>
        </p:spPr>
        <p:txBody>
          <a:bodyPr wrap="square">
            <a:spAutoFit/>
          </a:bodyPr>
          <a:lstStyle/>
          <a:p>
            <a:pPr lvl="0">
              <a:defRPr/>
            </a:pPr>
            <a:r>
              <a:rPr lang="ja-JP" altLang="en-US" sz="2400" dirty="0">
                <a:solidFill>
                  <a:prstClr val="black"/>
                </a:solidFill>
                <a:latin typeface="ＭＳ Ｐゴシック" panose="020B0600070205080204" pitchFamily="50" charset="-128"/>
              </a:rPr>
              <a:t>Ｊ－クレジット地域コーディネーターとして当初からご仲介いただいている山陰合同銀行、鳥取銀行のほか、米子信用金庫、第一生命鳥取支社などの新たなパートナーシップも加わり、圏域での脱炭素経営の意識向上につながっている。</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2325" y="2183425"/>
            <a:ext cx="4497088" cy="812726"/>
          </a:xfrm>
          <a:prstGeom prst="rect">
            <a:avLst/>
          </a:prstGeom>
        </p:spPr>
      </p:pic>
      <p:pic>
        <p:nvPicPr>
          <p:cNvPr id="8" name="図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0150" y="2973300"/>
            <a:ext cx="4440487" cy="1803947"/>
          </a:xfrm>
          <a:prstGeom prst="rect">
            <a:avLst/>
          </a:prstGeom>
        </p:spPr>
      </p:pic>
      <p:pic>
        <p:nvPicPr>
          <p:cNvPr id="14" name="図 13">
            <a:extLst>
              <a:ext uri="{FF2B5EF4-FFF2-40B4-BE49-F238E27FC236}">
                <a16:creationId xmlns:a16="http://schemas.microsoft.com/office/drawing/2014/main" id="{5EE92C1F-BDC3-4723-93F5-DC2A73F4E4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7850" y="3197601"/>
            <a:ext cx="5198004" cy="1491231"/>
          </a:xfrm>
          <a:prstGeom prst="rect">
            <a:avLst/>
          </a:prstGeom>
        </p:spPr>
      </p:pic>
      <p:pic>
        <p:nvPicPr>
          <p:cNvPr id="18" name="図 17">
            <a:extLst>
              <a:ext uri="{FF2B5EF4-FFF2-40B4-BE49-F238E27FC236}">
                <a16:creationId xmlns:a16="http://schemas.microsoft.com/office/drawing/2014/main" id="{371FA376-890E-43EA-A5C7-A30C0843CB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64166" y="2044403"/>
            <a:ext cx="4249219" cy="1100347"/>
          </a:xfrm>
          <a:prstGeom prst="rect">
            <a:avLst/>
          </a:prstGeom>
        </p:spPr>
      </p:pic>
      <p:sp>
        <p:nvSpPr>
          <p:cNvPr id="9" name="テキスト ボックス 8">
            <a:extLst>
              <a:ext uri="{FF2B5EF4-FFF2-40B4-BE49-F238E27FC236}">
                <a16:creationId xmlns:a16="http://schemas.microsoft.com/office/drawing/2014/main" id="{9611A6D5-7D11-46FE-AAA7-2CF43BC217C8}"/>
              </a:ext>
            </a:extLst>
          </p:cNvPr>
          <p:cNvSpPr txBox="1"/>
          <p:nvPr/>
        </p:nvSpPr>
        <p:spPr>
          <a:xfrm>
            <a:off x="7566053" y="1076679"/>
            <a:ext cx="4249219" cy="738664"/>
          </a:xfrm>
          <a:prstGeom prst="rect">
            <a:avLst/>
          </a:prstGeom>
          <a:noFill/>
          <a:ln w="3175">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内閣府 地方創生</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a:t>
            </a:r>
            <a:r>
              <a:rPr lang="ja-JP" altLang="en-US" sz="1400" b="1" dirty="0">
                <a:solidFill>
                  <a:prstClr val="black"/>
                </a:solidFill>
                <a:latin typeface="Meiryo UI" panose="020B0604030504040204" pitchFamily="50" charset="-128"/>
                <a:ea typeface="Meiryo UI" panose="020B0604030504040204" pitchFamily="50" charset="-128"/>
              </a:rPr>
              <a:t>金融表彰</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総務省 ふるさとづくり大賞</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NIKKEI</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脱炭素アワード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（いずれも令和３年度受賞）</a:t>
            </a:r>
          </a:p>
        </p:txBody>
      </p:sp>
    </p:spTree>
    <p:extLst>
      <p:ext uri="{BB962C8B-B14F-4D97-AF65-F5344CB8AC3E}">
        <p14:creationId xmlns:p14="http://schemas.microsoft.com/office/powerpoint/2010/main" val="109028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2F1B33-91B1-40CC-A9EF-C579D60C695B}"/>
              </a:ext>
            </a:extLst>
          </p:cNvPr>
          <p:cNvSpPr>
            <a:spLocks noGrp="1"/>
          </p:cNvSpPr>
          <p:nvPr>
            <p:ph type="title"/>
          </p:nvPr>
        </p:nvSpPr>
        <p:spPr>
          <a:xfrm>
            <a:off x="407324" y="464931"/>
            <a:ext cx="9905910" cy="449469"/>
          </a:xfrm>
        </p:spPr>
        <p:txBody>
          <a:bodyPr/>
          <a:lstStyle/>
          <a:p>
            <a:r>
              <a:rPr kumimoji="1" lang="ja-JP" altLang="en-US" dirty="0"/>
              <a:t>地方創生・ＳＤＧｓ、脱炭素化に向けた地域事業者との連携</a:t>
            </a:r>
          </a:p>
        </p:txBody>
      </p:sp>
      <p:pic>
        <p:nvPicPr>
          <p:cNvPr id="6" name="コンテンツ プレースホルダー 5">
            <a:extLst>
              <a:ext uri="{FF2B5EF4-FFF2-40B4-BE49-F238E27FC236}">
                <a16:creationId xmlns:a16="http://schemas.microsoft.com/office/drawing/2014/main" id="{C5164974-1EA7-4490-BC20-EDDBF49A2965}"/>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034240" y="1481439"/>
            <a:ext cx="3807325" cy="2855494"/>
          </a:xfrm>
        </p:spPr>
      </p:pic>
      <p:sp>
        <p:nvSpPr>
          <p:cNvPr id="4" name="スライド番号プレースホルダー 3">
            <a:extLst>
              <a:ext uri="{FF2B5EF4-FFF2-40B4-BE49-F238E27FC236}">
                <a16:creationId xmlns:a16="http://schemas.microsoft.com/office/drawing/2014/main" id="{06FA0053-E77B-4E58-B923-6D48D900066B}"/>
              </a:ext>
            </a:extLst>
          </p:cNvPr>
          <p:cNvSpPr>
            <a:spLocks noGrp="1"/>
          </p:cNvSpPr>
          <p:nvPr>
            <p:ph type="sldNum" sz="quarter" idx="12"/>
          </p:nvPr>
        </p:nvSpPr>
        <p:spPr/>
        <p:txBody>
          <a:bodyPr/>
          <a:lstStyle/>
          <a:p>
            <a:fld id="{FB8F884C-CDE8-4529-95B1-E297CA1B8A4E}" type="slidenum">
              <a:rPr kumimoji="1" lang="ja-JP" altLang="en-US" smtClean="0"/>
              <a:t>8</a:t>
            </a:fld>
            <a:endParaRPr kumimoji="1" lang="ja-JP" altLang="en-US"/>
          </a:p>
        </p:txBody>
      </p:sp>
      <p:pic>
        <p:nvPicPr>
          <p:cNvPr id="8" name="図 7">
            <a:extLst>
              <a:ext uri="{FF2B5EF4-FFF2-40B4-BE49-F238E27FC236}">
                <a16:creationId xmlns:a16="http://schemas.microsoft.com/office/drawing/2014/main" id="{87F935A1-6DB5-40F3-ACBE-5B09E3A5E2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475625" y="1487006"/>
            <a:ext cx="3827946" cy="2849927"/>
          </a:xfrm>
          <a:prstGeom prst="rect">
            <a:avLst/>
          </a:prstGeom>
        </p:spPr>
      </p:pic>
      <p:sp>
        <p:nvSpPr>
          <p:cNvPr id="9" name="テキスト ボックス 8">
            <a:extLst>
              <a:ext uri="{FF2B5EF4-FFF2-40B4-BE49-F238E27FC236}">
                <a16:creationId xmlns:a16="http://schemas.microsoft.com/office/drawing/2014/main" id="{42FD44A8-9A93-4521-93EF-2335027E7E53}"/>
              </a:ext>
            </a:extLst>
          </p:cNvPr>
          <p:cNvSpPr txBox="1"/>
          <p:nvPr/>
        </p:nvSpPr>
        <p:spPr>
          <a:xfrm>
            <a:off x="620903" y="4697731"/>
            <a:ext cx="10696106" cy="1594988"/>
          </a:xfrm>
          <a:prstGeom prst="rect">
            <a:avLst/>
          </a:prstGeom>
          <a:noFill/>
        </p:spPr>
        <p:txBody>
          <a:bodyPr wrap="square" rtlCol="0">
            <a:spAutoFit/>
          </a:bodyPr>
          <a:lstStyle/>
          <a:p>
            <a:pPr marL="285750" indent="-285750">
              <a:lnSpc>
                <a:spcPts val="2400"/>
              </a:lnSpc>
              <a:buFont typeface="Wingdings" panose="05000000000000000000" pitchFamily="2" charset="2"/>
              <a:buChar char="n"/>
            </a:pPr>
            <a:r>
              <a:rPr lang="en-US" altLang="ja-JP" sz="1600" dirty="0">
                <a:latin typeface="Meiryo UI" panose="020B0604030504040204" pitchFamily="50" charset="-128"/>
                <a:ea typeface="Meiryo UI" panose="020B0604030504040204" pitchFamily="50" charset="-128"/>
              </a:rPr>
              <a:t>J-</a:t>
            </a:r>
            <a:r>
              <a:rPr lang="ja-JP" altLang="en-US" sz="1600" dirty="0">
                <a:latin typeface="Meiryo UI" panose="020B0604030504040204" pitchFamily="50" charset="-128"/>
                <a:ea typeface="Meiryo UI" panose="020B0604030504040204" pitchFamily="50" charset="-128"/>
              </a:rPr>
              <a:t>クレジットも含めた、令和元年度</a:t>
            </a:r>
            <a:r>
              <a:rPr lang="en-US" altLang="ja-JP" sz="1600" dirty="0">
                <a:latin typeface="Meiryo UI" panose="020B0604030504040204" pitchFamily="50" charset="-128"/>
                <a:ea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rPr>
              <a:t>未来都市への申請にあたっての地域事業者を含めて機運醸成</a:t>
            </a:r>
            <a:endParaRPr lang="en-US" altLang="ja-JP" sz="1600" dirty="0">
              <a:latin typeface="Meiryo UI" panose="020B0604030504040204" pitchFamily="50" charset="-128"/>
              <a:ea typeface="Meiryo UI" panose="020B0604030504040204" pitchFamily="50" charset="-128"/>
            </a:endParaRPr>
          </a:p>
          <a:p>
            <a:pPr marL="285750" indent="-285750">
              <a:lnSpc>
                <a:spcPts val="2400"/>
              </a:lnSpc>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地域事業者と行政職員、地域住民等を含めた研修会等の実施</a:t>
            </a:r>
          </a:p>
          <a:p>
            <a:pPr marL="285750" indent="-285750">
              <a:lnSpc>
                <a:spcPts val="2400"/>
              </a:lnSpc>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国や地方公共団体、経済団体等が主催するセミナーや研修会でも、積極的に町の取り組み事例を発信</a:t>
            </a:r>
            <a:endParaRPr lang="en-US" altLang="ja-JP" sz="1600" dirty="0">
              <a:latin typeface="Meiryo UI" panose="020B0604030504040204" pitchFamily="50" charset="-128"/>
              <a:ea typeface="Meiryo UI" panose="020B0604030504040204" pitchFamily="50" charset="-128"/>
            </a:endParaRPr>
          </a:p>
          <a:p>
            <a:pPr marL="285750" indent="-285750">
              <a:lnSpc>
                <a:spcPts val="2400"/>
              </a:lnSpc>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Ｊ－クレジット購入企業向けのセミナー等を実施し、企業全体（社員含めて）での</a:t>
            </a:r>
            <a:r>
              <a:rPr lang="en-US" altLang="ja-JP" sz="1600" dirty="0">
                <a:latin typeface="Meiryo UI" panose="020B0604030504040204" pitchFamily="50" charset="-128"/>
                <a:ea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rPr>
              <a:t>・脱炭素経営の推進</a:t>
            </a:r>
            <a:endParaRPr lang="en-US" altLang="ja-JP" sz="1600" dirty="0">
              <a:latin typeface="Meiryo UI" panose="020B0604030504040204" pitchFamily="50" charset="-128"/>
              <a:ea typeface="Meiryo UI" panose="020B0604030504040204" pitchFamily="50" charset="-128"/>
            </a:endParaRPr>
          </a:p>
          <a:p>
            <a:pPr marL="285750" indent="-285750">
              <a:lnSpc>
                <a:spcPts val="2400"/>
              </a:lnSpc>
              <a:buFont typeface="Wingdings" panose="05000000000000000000" pitchFamily="2" charset="2"/>
              <a:buChar char="n"/>
            </a:pPr>
            <a:r>
              <a:rPr lang="ja-JP" altLang="en-US" sz="1600" dirty="0">
                <a:latin typeface="Meiryo UI" panose="020B0604030504040204" pitchFamily="50" charset="-128"/>
                <a:ea typeface="Meiryo UI" panose="020B0604030504040204" pitchFamily="50" charset="-128"/>
              </a:rPr>
              <a:t>中山間地域における地域金融機関の役割は極めて大きい。積極的な官民連携の橋渡し役として活躍</a:t>
            </a:r>
            <a:endParaRPr lang="en-US" altLang="ja-JP" sz="16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45658FC3-AD48-42CD-AC49-F9D24ED6FF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5418" y="1472293"/>
            <a:ext cx="3822257" cy="2866692"/>
          </a:xfrm>
          <a:prstGeom prst="rect">
            <a:avLst/>
          </a:prstGeom>
        </p:spPr>
      </p:pic>
    </p:spTree>
    <p:extLst>
      <p:ext uri="{BB962C8B-B14F-4D97-AF65-F5344CB8AC3E}">
        <p14:creationId xmlns:p14="http://schemas.microsoft.com/office/powerpoint/2010/main" val="2713672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7333" y="360551"/>
            <a:ext cx="9717951" cy="737937"/>
          </a:xfrm>
        </p:spPr>
        <p:txBody>
          <a:bodyPr>
            <a:normAutofit/>
          </a:bodyPr>
          <a:lstStyle/>
          <a:p>
            <a:pPr algn="l"/>
            <a:r>
              <a:rPr lang="ja-JP" altLang="en-US" b="1" dirty="0">
                <a:solidFill>
                  <a:srgbClr val="660033"/>
                </a:solidFill>
              </a:rPr>
              <a:t>脱炭素社会の実現へ向けて～林業の担い手の確保</a:t>
            </a:r>
            <a:endParaRPr kumimoji="1" lang="ja-JP" altLang="en-US" dirty="0">
              <a:solidFill>
                <a:srgbClr val="660033"/>
              </a:solidFill>
            </a:endParaRPr>
          </a:p>
        </p:txBody>
      </p:sp>
      <p:sp>
        <p:nvSpPr>
          <p:cNvPr id="3" name="コンテンツ プレースホルダー 2"/>
          <p:cNvSpPr>
            <a:spLocks noGrp="1"/>
          </p:cNvSpPr>
          <p:nvPr>
            <p:ph idx="1"/>
          </p:nvPr>
        </p:nvSpPr>
        <p:spPr>
          <a:xfrm>
            <a:off x="534678" y="1105136"/>
            <a:ext cx="10979989" cy="1239708"/>
          </a:xfrm>
        </p:spPr>
        <p:style>
          <a:lnRef idx="2">
            <a:schemeClr val="accent2"/>
          </a:lnRef>
          <a:fillRef idx="1">
            <a:schemeClr val="lt1"/>
          </a:fillRef>
          <a:effectRef idx="0">
            <a:schemeClr val="accent2"/>
          </a:effectRef>
          <a:fontRef idx="minor">
            <a:schemeClr val="dk1"/>
          </a:fontRef>
        </p:style>
        <p:txBody>
          <a:bodyPr>
            <a:normAutofit/>
          </a:bodyPr>
          <a:lstStyle/>
          <a:p>
            <a:pPr>
              <a:lnSpc>
                <a:spcPct val="110000"/>
              </a:lnSpc>
            </a:pPr>
            <a:r>
              <a:rPr lang="ja-JP" altLang="en-US" sz="2000" dirty="0">
                <a:solidFill>
                  <a:schemeClr val="tx1"/>
                </a:solidFill>
              </a:rPr>
              <a:t>日南町の</a:t>
            </a:r>
            <a:r>
              <a:rPr kumimoji="1" lang="ja-JP" altLang="en-US" sz="2000" dirty="0">
                <a:solidFill>
                  <a:schemeClr val="tx1"/>
                </a:solidFill>
              </a:rPr>
              <a:t>林業</a:t>
            </a:r>
            <a:r>
              <a:rPr lang="ja-JP" altLang="en-US" sz="2000" dirty="0">
                <a:solidFill>
                  <a:schemeClr val="tx1"/>
                </a:solidFill>
              </a:rPr>
              <a:t>就業</a:t>
            </a:r>
            <a:r>
              <a:rPr kumimoji="1" lang="ja-JP" altLang="en-US" sz="2000" dirty="0">
                <a:solidFill>
                  <a:schemeClr val="tx1"/>
                </a:solidFill>
              </a:rPr>
              <a:t>者数は、急激な減少から、素材生産の増加に伴い平成</a:t>
            </a:r>
            <a:r>
              <a:rPr kumimoji="1" lang="en-US" altLang="ja-JP" sz="2000" dirty="0">
                <a:solidFill>
                  <a:schemeClr val="tx1"/>
                </a:solidFill>
              </a:rPr>
              <a:t>17</a:t>
            </a:r>
            <a:r>
              <a:rPr kumimoji="1" lang="ja-JP" altLang="en-US" sz="2000" dirty="0">
                <a:solidFill>
                  <a:schemeClr val="tx1"/>
                </a:solidFill>
              </a:rPr>
              <a:t>年からは増加に転じ、高齢者の引退のため一時的に減少している。</a:t>
            </a:r>
            <a:endParaRPr kumimoji="1" lang="en-US" altLang="ja-JP" sz="2000" dirty="0">
              <a:solidFill>
                <a:schemeClr val="tx1"/>
              </a:solidFill>
            </a:endParaRPr>
          </a:p>
          <a:p>
            <a:pPr marL="0" indent="0">
              <a:buNone/>
            </a:pPr>
            <a:r>
              <a:rPr lang="ja-JP" altLang="en-US" sz="2000" dirty="0">
                <a:solidFill>
                  <a:schemeClr val="tx1"/>
                </a:solidFill>
              </a:rPr>
              <a:t>　→更なる生産量増産、持続可能な森林育成のためには、</a:t>
            </a:r>
            <a:r>
              <a:rPr lang="ja-JP" altLang="en-US" sz="2000" dirty="0">
                <a:solidFill>
                  <a:srgbClr val="FF0000"/>
                </a:solidFill>
              </a:rPr>
              <a:t>人材の育成・確保が必要</a:t>
            </a:r>
            <a:endParaRPr kumimoji="1" lang="ja-JP" altLang="en-US" sz="2000" dirty="0">
              <a:solidFill>
                <a:srgbClr val="FF0000"/>
              </a:solidFill>
            </a:endParaRPr>
          </a:p>
        </p:txBody>
      </p:sp>
      <p:sp>
        <p:nvSpPr>
          <p:cNvPr id="4" name="スライド番号プレースホルダー 3"/>
          <p:cNvSpPr>
            <a:spLocks noGrp="1"/>
          </p:cNvSpPr>
          <p:nvPr>
            <p:ph type="sldNum" sz="quarter" idx="12"/>
          </p:nvPr>
        </p:nvSpPr>
        <p:spPr/>
        <p:txBody>
          <a:bodyPr/>
          <a:lstStyle/>
          <a:p>
            <a:fld id="{D57F1E4F-1CFF-5643-939E-217C01CDF565}" type="slidenum">
              <a:rPr lang="en-US" smtClean="0"/>
              <a:pPr/>
              <a:t>9</a:t>
            </a:fld>
            <a:endParaRPr lang="en-US" dirty="0"/>
          </a:p>
        </p:txBody>
      </p:sp>
      <p:graphicFrame>
        <p:nvGraphicFramePr>
          <p:cNvPr id="10" name="グラフ 9"/>
          <p:cNvGraphicFramePr>
            <a:graphicFrameLocks/>
          </p:cNvGraphicFramePr>
          <p:nvPr>
            <p:extLst/>
          </p:nvPr>
        </p:nvGraphicFramePr>
        <p:xfrm>
          <a:off x="534678" y="2493396"/>
          <a:ext cx="10979989" cy="4364604"/>
        </p:xfrm>
        <a:graphic>
          <a:graphicData uri="http://schemas.openxmlformats.org/drawingml/2006/chart">
            <c:chart xmlns:c="http://schemas.openxmlformats.org/drawingml/2006/chart" xmlns:r="http://schemas.openxmlformats.org/officeDocument/2006/relationships" r:id="rId2"/>
          </a:graphicData>
        </a:graphic>
      </p:graphicFrame>
      <p:sp>
        <p:nvSpPr>
          <p:cNvPr id="6" name="角丸四角形 5"/>
          <p:cNvSpPr/>
          <p:nvPr/>
        </p:nvSpPr>
        <p:spPr>
          <a:xfrm>
            <a:off x="7458239" y="2639926"/>
            <a:ext cx="1618022" cy="267843"/>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（国勢調査より抜粋）</a:t>
            </a:r>
          </a:p>
        </p:txBody>
      </p:sp>
    </p:spTree>
    <p:extLst>
      <p:ext uri="{BB962C8B-B14F-4D97-AF65-F5344CB8AC3E}">
        <p14:creationId xmlns:p14="http://schemas.microsoft.com/office/powerpoint/2010/main" val="35943584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3268</TotalTime>
  <Words>1895</Words>
  <Application>Microsoft Office PowerPoint</Application>
  <PresentationFormat>ワイド画面</PresentationFormat>
  <Paragraphs>239</Paragraphs>
  <Slides>17</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17</vt:i4>
      </vt:variant>
    </vt:vector>
  </HeadingPairs>
  <TitlesOfParts>
    <vt:vector size="29" baseType="lpstr">
      <vt:lpstr>HGP創英ﾌﾟﾚｾﾞﾝｽEB</vt:lpstr>
      <vt:lpstr>HG正楷書体-PRO</vt:lpstr>
      <vt:lpstr>Meiryo UI</vt:lpstr>
      <vt:lpstr>ＭＳ Ｐゴシック</vt:lpstr>
      <vt:lpstr>游ゴシック</vt:lpstr>
      <vt:lpstr>Yu Mincho</vt:lpstr>
      <vt:lpstr>Arial</vt:lpstr>
      <vt:lpstr>Calibri</vt:lpstr>
      <vt:lpstr>Calibri Light</vt:lpstr>
      <vt:lpstr>Wingdings</vt:lpstr>
      <vt:lpstr>Office テーマ</vt:lpstr>
      <vt:lpstr>デザインの設定</vt:lpstr>
      <vt:lpstr>PowerPoint プレゼンテーション</vt:lpstr>
      <vt:lpstr>PowerPoint プレゼンテーション</vt:lpstr>
      <vt:lpstr>J-クレジット販売促進スキームのご紹介</vt:lpstr>
      <vt:lpstr>日南町有林J-クレジット販売実績</vt:lpstr>
      <vt:lpstr>自走する自律的好循環</vt:lpstr>
      <vt:lpstr>波及効果を生み出す仕組み（情報発信）</vt:lpstr>
      <vt:lpstr>PowerPoint プレゼンテーション</vt:lpstr>
      <vt:lpstr>地方創生・ＳＤＧｓ、脱炭素化に向けた地域事業者との連携</vt:lpstr>
      <vt:lpstr>脱炭素社会の実現へ向けて～林業の担い手の確保</vt:lpstr>
      <vt:lpstr>にちなん中国山地林業アカデミー概要</vt:lpstr>
      <vt:lpstr>PowerPoint プレゼンテーション</vt:lpstr>
      <vt:lpstr>地元産材で作成した、木のおもちゃ・木製品をプレゼント　</vt:lpstr>
      <vt:lpstr>学校における森林教育授業状況～学習指導要領に沿った森林教育　～</vt:lpstr>
      <vt:lpstr>都市部の子どもたちとの交流（間伐体験、製材見学、自由研究等）</vt:lpstr>
      <vt:lpstr>PowerPoint プレゼンテーション</vt:lpstr>
      <vt:lpstr>PowerPoint プレゼンテーション</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荒金　太郎</dc:creator>
  <cp:lastModifiedBy>荒金 太郎</cp:lastModifiedBy>
  <cp:revision>180</cp:revision>
  <cp:lastPrinted>2022-07-07T12:34:16Z</cp:lastPrinted>
  <dcterms:created xsi:type="dcterms:W3CDTF">2019-05-20T05:03:27Z</dcterms:created>
  <dcterms:modified xsi:type="dcterms:W3CDTF">2022-08-17T09:35:46Z</dcterms:modified>
</cp:coreProperties>
</file>