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3" r:id="rId1"/>
  </p:sldMasterIdLst>
  <p:notesMasterIdLst>
    <p:notesMasterId r:id="rId31"/>
  </p:notesMasterIdLst>
  <p:sldIdLst>
    <p:sldId id="267" r:id="rId2"/>
    <p:sldId id="277" r:id="rId3"/>
    <p:sldId id="376" r:id="rId4"/>
    <p:sldId id="332" r:id="rId5"/>
    <p:sldId id="322" r:id="rId6"/>
    <p:sldId id="305" r:id="rId7"/>
    <p:sldId id="281" r:id="rId8"/>
    <p:sldId id="326" r:id="rId9"/>
    <p:sldId id="309" r:id="rId10"/>
    <p:sldId id="283" r:id="rId11"/>
    <p:sldId id="382" r:id="rId12"/>
    <p:sldId id="284" r:id="rId13"/>
    <p:sldId id="383" r:id="rId14"/>
    <p:sldId id="297" r:id="rId15"/>
    <p:sldId id="308" r:id="rId16"/>
    <p:sldId id="300" r:id="rId17"/>
    <p:sldId id="286" r:id="rId18"/>
    <p:sldId id="373" r:id="rId19"/>
    <p:sldId id="378" r:id="rId20"/>
    <p:sldId id="298" r:id="rId21"/>
    <p:sldId id="379" r:id="rId22"/>
    <p:sldId id="331" r:id="rId23"/>
    <p:sldId id="385" r:id="rId24"/>
    <p:sldId id="312" r:id="rId25"/>
    <p:sldId id="384" r:id="rId26"/>
    <p:sldId id="319" r:id="rId27"/>
    <p:sldId id="374" r:id="rId28"/>
    <p:sldId id="377" r:id="rId29"/>
    <p:sldId id="380" r:id="rId3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33"/>
    <a:srgbClr val="CCFFCC"/>
    <a:srgbClr val="FF3232"/>
    <a:srgbClr val="9BBCFF"/>
    <a:srgbClr val="FFCCCC"/>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3899" autoAdjust="0"/>
  </p:normalViewPr>
  <p:slideViewPr>
    <p:cSldViewPr snapToGrid="0">
      <p:cViewPr varScale="1">
        <p:scale>
          <a:sx n="68" d="100"/>
          <a:sy n="68" d="100"/>
        </p:scale>
        <p:origin x="636"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92" d="100"/>
          <a:sy n="92" d="100"/>
        </p:scale>
        <p:origin x="1740" y="-14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001013\Desktop\Uipath\RPA&#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001013\Desktop\&#21177;&#26524;&#12392;&#36027;&#2999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90273823169"/>
          <c:y val="4.6356994164733982E-2"/>
          <c:w val="0.76039211516857441"/>
          <c:h val="0.85027905066737153"/>
        </c:manualLayout>
      </c:layout>
      <c:barChart>
        <c:barDir val="col"/>
        <c:grouping val="stacked"/>
        <c:varyColors val="0"/>
        <c:ser>
          <c:idx val="1"/>
          <c:order val="1"/>
          <c:tx>
            <c:v>縮減時間数</c:v>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7A3C-4F43-8395-E8BE8A211A7C}"/>
              </c:ext>
            </c:extLst>
          </c:dPt>
          <c:dPt>
            <c:idx val="1"/>
            <c:invertIfNegative val="0"/>
            <c:bubble3D val="0"/>
            <c:spPr>
              <a:solidFill>
                <a:srgbClr val="00B050"/>
              </a:solidFill>
              <a:ln>
                <a:noFill/>
              </a:ln>
              <a:effectLst/>
            </c:spPr>
            <c:extLst>
              <c:ext xmlns:c16="http://schemas.microsoft.com/office/drawing/2014/chart" uri="{C3380CC4-5D6E-409C-BE32-E72D297353CC}">
                <c16:uniqueId val="{00000003-7A3C-4F43-8395-E8BE8A211A7C}"/>
              </c:ext>
            </c:extLst>
          </c:dPt>
          <c:dPt>
            <c:idx val="2"/>
            <c:invertIfNegative val="0"/>
            <c:bubble3D val="0"/>
            <c:spPr>
              <a:solidFill>
                <a:srgbClr val="00B050"/>
              </a:solidFill>
              <a:ln>
                <a:noFill/>
              </a:ln>
              <a:effectLst/>
            </c:spPr>
            <c:extLst>
              <c:ext xmlns:c16="http://schemas.microsoft.com/office/drawing/2014/chart" uri="{C3380CC4-5D6E-409C-BE32-E72D297353CC}">
                <c16:uniqueId val="{00000004-7A3C-4F43-8395-E8BE8A211A7C}"/>
              </c:ext>
            </c:extLst>
          </c:dPt>
          <c:dLbls>
            <c:dLbl>
              <c:idx val="0"/>
              <c:tx>
                <c:rich>
                  <a:bodyPr/>
                  <a:lstStyle/>
                  <a:p>
                    <a:fld id="{0128CB03-9B9B-4CE4-A5B2-998BC701BE18}" type="VALUE">
                      <a:rPr lang="en-US" altLang="ja-JP" sz="2800" smtClean="0"/>
                      <a:pPr/>
                      <a:t>[値]</a:t>
                    </a:fld>
                    <a:endParaRPr lang="ja-JP" altLang="en-US"/>
                  </a:p>
                  <a:p>
                    <a:r>
                      <a:rPr lang="ja-JP" altLang="en-US" sz="1800"/>
                      <a:t>時間</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3C-4F43-8395-E8BE8A211A7C}"/>
                </c:ext>
              </c:extLst>
            </c:dLbl>
            <c:dLbl>
              <c:idx val="1"/>
              <c:tx>
                <c:rich>
                  <a:bodyPr/>
                  <a:lstStyle/>
                  <a:p>
                    <a:fld id="{3204F6B2-F916-49A9-89C1-7A7232CE0732}" type="VALUE">
                      <a:rPr lang="en-US" altLang="ja-JP" sz="2800" smtClean="0"/>
                      <a:pPr/>
                      <a:t>[値]</a:t>
                    </a:fld>
                    <a:endParaRPr lang="ja-JP" altLang="en-US"/>
                  </a:p>
                  <a:p>
                    <a:r>
                      <a:rPr lang="ja-JP" altLang="en-US" sz="1800"/>
                      <a:t>時間</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3C-4F43-8395-E8BE8A211A7C}"/>
                </c:ext>
              </c:extLst>
            </c:dLbl>
            <c:dLbl>
              <c:idx val="2"/>
              <c:tx>
                <c:rich>
                  <a:bodyPr/>
                  <a:lstStyle/>
                  <a:p>
                    <a:fld id="{5D193D28-A1CA-4EDA-A7FC-EA02A105EE1B}" type="VALUE">
                      <a:rPr lang="en-US" altLang="ja-JP" sz="2800" smtClean="0"/>
                      <a:pPr/>
                      <a:t>[値]</a:t>
                    </a:fld>
                    <a:endParaRPr lang="ja-JP" altLang="en-US" sz="2400"/>
                  </a:p>
                  <a:p>
                    <a:r>
                      <a:rPr lang="ja-JP" altLang="en-US" sz="1800"/>
                      <a:t>時間</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A3C-4F43-8395-E8BE8A211A7C}"/>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令和元年度</c:v>
                </c:pt>
                <c:pt idx="1">
                  <c:v>令和２年度</c:v>
                </c:pt>
                <c:pt idx="2">
                  <c:v>令和３年度</c:v>
                </c:pt>
              </c:strCache>
            </c:strRef>
          </c:cat>
          <c:val>
            <c:numRef>
              <c:f>Sheet1!$B$6:$D$6</c:f>
              <c:numCache>
                <c:formatCode>General</c:formatCode>
                <c:ptCount val="3"/>
                <c:pt idx="0">
                  <c:v>1715</c:v>
                </c:pt>
                <c:pt idx="1">
                  <c:v>4611</c:v>
                </c:pt>
                <c:pt idx="2">
                  <c:v>6000</c:v>
                </c:pt>
              </c:numCache>
            </c:numRef>
          </c:val>
          <c:extLst>
            <c:ext xmlns:c16="http://schemas.microsoft.com/office/drawing/2014/chart" uri="{C3380CC4-5D6E-409C-BE32-E72D297353CC}">
              <c16:uniqueId val="{00000000-7A3C-4F43-8395-E8BE8A211A7C}"/>
            </c:ext>
          </c:extLst>
        </c:ser>
        <c:dLbls>
          <c:showLegendKey val="0"/>
          <c:showVal val="0"/>
          <c:showCatName val="0"/>
          <c:showSerName val="0"/>
          <c:showPercent val="0"/>
          <c:showBubbleSize val="0"/>
        </c:dLbls>
        <c:gapWidth val="150"/>
        <c:axId val="1958698079"/>
        <c:axId val="1955644383"/>
      </c:barChart>
      <c:lineChart>
        <c:grouping val="standard"/>
        <c:varyColors val="0"/>
        <c:ser>
          <c:idx val="0"/>
          <c:order val="0"/>
          <c:tx>
            <c:v>業務数</c:v>
          </c:tx>
          <c:spPr>
            <a:ln w="76200" cap="rnd">
              <a:solidFill>
                <a:srgbClr val="FF9933"/>
              </a:solidFill>
              <a:round/>
            </a:ln>
            <a:effectLst/>
          </c:spPr>
          <c:marker>
            <c:symbol val="circle"/>
            <c:size val="36"/>
            <c:spPr>
              <a:solidFill>
                <a:srgbClr val="FF9933"/>
              </a:solidFill>
              <a:ln w="76200">
                <a:solidFill>
                  <a:srgbClr val="FF9933"/>
                </a:solidFill>
              </a:ln>
              <a:effectLst/>
            </c:spPr>
          </c:marker>
          <c:dPt>
            <c:idx val="0"/>
            <c:marker>
              <c:symbol val="circle"/>
              <c:size val="36"/>
              <c:spPr>
                <a:solidFill>
                  <a:srgbClr val="FF9933"/>
                </a:solidFill>
                <a:ln w="76200">
                  <a:solidFill>
                    <a:srgbClr val="FF9933"/>
                  </a:solidFill>
                </a:ln>
                <a:effectLst/>
              </c:spPr>
            </c:marker>
            <c:bubble3D val="0"/>
            <c:extLst>
              <c:ext xmlns:c16="http://schemas.microsoft.com/office/drawing/2014/chart" uri="{C3380CC4-5D6E-409C-BE32-E72D297353CC}">
                <c16:uniqueId val="{00000005-7A3C-4F43-8395-E8BE8A211A7C}"/>
              </c:ext>
            </c:extLst>
          </c:dPt>
          <c:dLbls>
            <c:dLbl>
              <c:idx val="0"/>
              <c:tx>
                <c:rich>
                  <a:bodyPr/>
                  <a:lstStyle/>
                  <a:p>
                    <a:fld id="{9B6382C2-B2C6-4FA9-8694-EA1075A66725}" type="VALUE">
                      <a:rPr lang="en-US" altLang="ja-JP" sz="2800" smtClean="0"/>
                      <a:pPr/>
                      <a:t>[値]</a:t>
                    </a:fld>
                    <a:r>
                      <a:rPr lang="ja-JP" altLang="en-US" sz="1800"/>
                      <a:t>業務</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3C-4F43-8395-E8BE8A211A7C}"/>
                </c:ext>
              </c:extLst>
            </c:dLbl>
            <c:dLbl>
              <c:idx val="1"/>
              <c:tx>
                <c:rich>
                  <a:bodyPr/>
                  <a:lstStyle/>
                  <a:p>
                    <a:fld id="{917422AA-56BD-4330-8E9F-0DCBC29C3A38}" type="VALUE">
                      <a:rPr lang="en-US" altLang="ja-JP" sz="2800" smtClean="0"/>
                      <a:pPr/>
                      <a:t>[値]</a:t>
                    </a:fld>
                    <a:r>
                      <a:rPr lang="ja-JP" altLang="en-US" sz="1800"/>
                      <a:t>業務</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A3C-4F43-8395-E8BE8A211A7C}"/>
                </c:ext>
              </c:extLst>
            </c:dLbl>
            <c:dLbl>
              <c:idx val="2"/>
              <c:tx>
                <c:rich>
                  <a:bodyPr/>
                  <a:lstStyle/>
                  <a:p>
                    <a:fld id="{A40F8446-7F3A-4685-A317-8313FE29B3C2}" type="VALUE">
                      <a:rPr lang="en-US" altLang="ja-JP" sz="2800" smtClean="0"/>
                      <a:pPr/>
                      <a:t>[値]</a:t>
                    </a:fld>
                    <a:r>
                      <a:rPr lang="ja-JP" altLang="en-US" sz="1800"/>
                      <a:t>業務</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3C-4F43-8395-E8BE8A211A7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令和元年度</c:v>
                </c:pt>
                <c:pt idx="1">
                  <c:v>令和２年度</c:v>
                </c:pt>
                <c:pt idx="2">
                  <c:v>令和３年度</c:v>
                </c:pt>
              </c:strCache>
            </c:strRef>
          </c:cat>
          <c:val>
            <c:numRef>
              <c:f>Sheet1!$B$5:$D$5</c:f>
              <c:numCache>
                <c:formatCode>General</c:formatCode>
                <c:ptCount val="3"/>
                <c:pt idx="0">
                  <c:v>34</c:v>
                </c:pt>
                <c:pt idx="1">
                  <c:v>59</c:v>
                </c:pt>
                <c:pt idx="2">
                  <c:v>87</c:v>
                </c:pt>
              </c:numCache>
            </c:numRef>
          </c:val>
          <c:smooth val="0"/>
          <c:extLst>
            <c:ext xmlns:c16="http://schemas.microsoft.com/office/drawing/2014/chart" uri="{C3380CC4-5D6E-409C-BE32-E72D297353CC}">
              <c16:uniqueId val="{00000001-7A3C-4F43-8395-E8BE8A211A7C}"/>
            </c:ext>
          </c:extLst>
        </c:ser>
        <c:dLbls>
          <c:showLegendKey val="0"/>
          <c:showVal val="0"/>
          <c:showCatName val="0"/>
          <c:showSerName val="0"/>
          <c:showPercent val="0"/>
          <c:showBubbleSize val="0"/>
        </c:dLbls>
        <c:marker val="1"/>
        <c:smooth val="0"/>
        <c:axId val="1742020863"/>
        <c:axId val="1640450735"/>
      </c:lineChart>
      <c:catAx>
        <c:axId val="174202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640450735"/>
        <c:crosses val="autoZero"/>
        <c:auto val="1"/>
        <c:lblAlgn val="ctr"/>
        <c:lblOffset val="100"/>
        <c:noMultiLvlLbl val="0"/>
      </c:catAx>
      <c:valAx>
        <c:axId val="1640450735"/>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742020863"/>
        <c:crosses val="autoZero"/>
        <c:crossBetween val="between"/>
      </c:valAx>
      <c:valAx>
        <c:axId val="1955644383"/>
        <c:scaling>
          <c:orientation val="minMax"/>
          <c:max val="8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958698079"/>
        <c:crosses val="max"/>
        <c:crossBetween val="between"/>
      </c:valAx>
      <c:catAx>
        <c:axId val="1958698079"/>
        <c:scaling>
          <c:orientation val="minMax"/>
        </c:scaling>
        <c:delete val="1"/>
        <c:axPos val="b"/>
        <c:numFmt formatCode="General" sourceLinked="1"/>
        <c:majorTickMark val="out"/>
        <c:minorTickMark val="none"/>
        <c:tickLblPos val="nextTo"/>
        <c:crossAx val="1955644383"/>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3547219641026"/>
          <c:y val="4.6150291092146398E-2"/>
          <c:w val="0.82244085754808616"/>
          <c:h val="0.8335973783420787"/>
        </c:manualLayout>
      </c:layout>
      <c:barChart>
        <c:barDir val="col"/>
        <c:grouping val="clustered"/>
        <c:varyColors val="0"/>
        <c:ser>
          <c:idx val="0"/>
          <c:order val="0"/>
          <c:tx>
            <c:strRef>
              <c:f>Sheet1!$D$1</c:f>
              <c:strCache>
                <c:ptCount val="1"/>
                <c:pt idx="0">
                  <c:v>縮減時間の金額換算</c:v>
                </c:pt>
              </c:strCache>
            </c:strRef>
          </c:tx>
          <c:spPr>
            <a:solidFill>
              <a:srgbClr val="00B050"/>
            </a:solidFill>
            <a:ln>
              <a:noFill/>
            </a:ln>
            <a:effectLst/>
          </c:spPr>
          <c:invertIfNegative val="0"/>
          <c:dLbls>
            <c:dLbl>
              <c:idx val="0"/>
              <c:layout>
                <c:manualLayout>
                  <c:x val="0"/>
                  <c:y val="1.13312885906069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6B-4E3A-B879-F5F4BE12AD96}"/>
                </c:ext>
              </c:extLst>
            </c:dLbl>
            <c:dLbl>
              <c:idx val="2"/>
              <c:layout>
                <c:manualLayout>
                  <c:x val="5.4522493694491236E-4"/>
                  <c:y val="4.4638213834034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11-431C-8532-8869730B710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令和元年度</c:v>
                </c:pt>
                <c:pt idx="1">
                  <c:v>令和２年度</c:v>
                </c:pt>
                <c:pt idx="2">
                  <c:v>令和３年度</c:v>
                </c:pt>
              </c:strCache>
            </c:strRef>
          </c:cat>
          <c:val>
            <c:numRef>
              <c:f>Sheet1!$D$2:$D$4</c:f>
              <c:numCache>
                <c:formatCode>#,##0_);[Red]\(#,##0\)</c:formatCode>
                <c:ptCount val="3"/>
                <c:pt idx="0">
                  <c:v>5412540</c:v>
                </c:pt>
                <c:pt idx="1">
                  <c:v>14552316</c:v>
                </c:pt>
                <c:pt idx="2">
                  <c:v>18936000</c:v>
                </c:pt>
              </c:numCache>
            </c:numRef>
          </c:val>
          <c:extLst>
            <c:ext xmlns:c16="http://schemas.microsoft.com/office/drawing/2014/chart" uri="{C3380CC4-5D6E-409C-BE32-E72D297353CC}">
              <c16:uniqueId val="{00000000-8111-431C-8532-8869730B710E}"/>
            </c:ext>
          </c:extLst>
        </c:ser>
        <c:ser>
          <c:idx val="1"/>
          <c:order val="1"/>
          <c:tx>
            <c:strRef>
              <c:f>Sheet1!$C$1</c:f>
              <c:strCache>
                <c:ptCount val="1"/>
                <c:pt idx="0">
                  <c:v>費用</c:v>
                </c:pt>
              </c:strCache>
            </c:strRef>
          </c:tx>
          <c:spPr>
            <a:solidFill>
              <a:srgbClr val="FF9933"/>
            </a:solidFill>
            <a:ln>
              <a:noFill/>
            </a:ln>
            <a:effectLst/>
          </c:spPr>
          <c:invertIfNegative val="0"/>
          <c:dLbls>
            <c:dLbl>
              <c:idx val="0"/>
              <c:layout>
                <c:manualLayout>
                  <c:x val="4.7892722648799332E-2"/>
                  <c:y val="2.97344038120677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B-4E3A-B879-F5F4BE12AD96}"/>
                </c:ext>
              </c:extLst>
            </c:dLbl>
            <c:dLbl>
              <c:idx val="1"/>
              <c:layout>
                <c:manualLayout>
                  <c:x val="2.3996272593255034E-2"/>
                  <c:y val="2.97344038120677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6B-4E3A-B879-F5F4BE12AD96}"/>
                </c:ext>
              </c:extLst>
            </c:dLbl>
            <c:dLbl>
              <c:idx val="2"/>
              <c:layout>
                <c:manualLayout>
                  <c:x val="2.0971116964416715E-2"/>
                  <c:y val="3.1521741237039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6B-4E3A-B879-F5F4BE12AD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令和元年度</c:v>
                </c:pt>
                <c:pt idx="1">
                  <c:v>令和２年度</c:v>
                </c:pt>
                <c:pt idx="2">
                  <c:v>令和３年度</c:v>
                </c:pt>
              </c:strCache>
            </c:strRef>
          </c:cat>
          <c:val>
            <c:numRef>
              <c:f>Sheet1!$C$2:$C$4</c:f>
              <c:numCache>
                <c:formatCode>#,##0_);[Red]\(#,##0\)</c:formatCode>
                <c:ptCount val="3"/>
                <c:pt idx="0">
                  <c:v>4400000</c:v>
                </c:pt>
                <c:pt idx="1">
                  <c:v>5868500.0000000009</c:v>
                </c:pt>
                <c:pt idx="2">
                  <c:v>6880500.0000000009</c:v>
                </c:pt>
              </c:numCache>
            </c:numRef>
          </c:val>
          <c:extLst>
            <c:ext xmlns:c16="http://schemas.microsoft.com/office/drawing/2014/chart" uri="{C3380CC4-5D6E-409C-BE32-E72D297353CC}">
              <c16:uniqueId val="{00000001-8111-431C-8532-8869730B710E}"/>
            </c:ext>
          </c:extLst>
        </c:ser>
        <c:dLbls>
          <c:dLblPos val="outEnd"/>
          <c:showLegendKey val="0"/>
          <c:showVal val="1"/>
          <c:showCatName val="0"/>
          <c:showSerName val="0"/>
          <c:showPercent val="0"/>
          <c:showBubbleSize val="0"/>
        </c:dLbls>
        <c:gapWidth val="219"/>
        <c:overlap val="-27"/>
        <c:axId val="163142176"/>
        <c:axId val="141410272"/>
      </c:barChart>
      <c:catAx>
        <c:axId val="16314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41410272"/>
        <c:crosses val="autoZero"/>
        <c:auto val="1"/>
        <c:lblAlgn val="ctr"/>
        <c:lblOffset val="100"/>
        <c:noMultiLvlLbl val="0"/>
      </c:catAx>
      <c:valAx>
        <c:axId val="141410272"/>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63142176"/>
        <c:crosses val="autoZero"/>
        <c:crossBetween val="between"/>
        <c:majorUnit val="5000000"/>
      </c:valAx>
      <c:spPr>
        <a:noFill/>
        <a:ln>
          <a:solidFill>
            <a:schemeClr val="tx1"/>
          </a:solidFill>
        </a:ln>
        <a:effectLst/>
      </c:spPr>
    </c:plotArea>
    <c:legend>
      <c:legendPos val="t"/>
      <c:layout>
        <c:manualLayout>
          <c:xMode val="edge"/>
          <c:yMode val="edge"/>
          <c:x val="0.15519077196095832"/>
          <c:y val="6.1529789391598665E-2"/>
          <c:w val="0.23154392191659273"/>
          <c:h val="0.22381943671307356"/>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19050">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3508"/>
          </a:xfrm>
          <a:prstGeom prst="rect">
            <a:avLst/>
          </a:prstGeom>
        </p:spPr>
        <p:txBody>
          <a:bodyPr vert="horz" lIns="95448" tIns="47724" rIns="95448" bIns="47724" rtlCol="0"/>
          <a:lstStyle>
            <a:lvl1pPr algn="r">
              <a:defRPr sz="1300"/>
            </a:lvl1pPr>
          </a:lstStyle>
          <a:p>
            <a:fld id="{B8056C1B-673C-4279-999C-9D08A74E942B}" type="datetimeFigureOut">
              <a:rPr kumimoji="1" lang="ja-JP" altLang="en-US" smtClean="0"/>
              <a:t>2022/8/23</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3507"/>
          </a:xfrm>
          <a:prstGeom prst="rect">
            <a:avLst/>
          </a:prstGeom>
        </p:spPr>
        <p:txBody>
          <a:bodyPr vert="horz" lIns="95448" tIns="47724" rIns="95448" bIns="47724" rtlCol="0" anchor="b"/>
          <a:lstStyle>
            <a:lvl1pPr algn="r">
              <a:defRPr sz="1300"/>
            </a:lvl1pPr>
          </a:lstStyle>
          <a:p>
            <a:fld id="{8ADF769B-9F05-4419-B2D2-E8F53896CFDF}" type="slidenum">
              <a:rPr kumimoji="1" lang="ja-JP" altLang="en-US" smtClean="0"/>
              <a:t>‹#›</a:t>
            </a:fld>
            <a:endParaRPr kumimoji="1" lang="ja-JP" altLang="en-US"/>
          </a:p>
        </p:txBody>
      </p:sp>
    </p:spTree>
    <p:extLst>
      <p:ext uri="{BB962C8B-B14F-4D97-AF65-F5344CB8AC3E}">
        <p14:creationId xmlns:p14="http://schemas.microsoft.com/office/powerpoint/2010/main" val="2386576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みなさん、こんにちは。</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大分県別府市　企画戦略部の浜崎と申します。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よろしくお願いします。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0</a:t>
            </a:fld>
            <a:endParaRPr kumimoji="1" lang="ja-JP" altLang="en-US"/>
          </a:p>
        </p:txBody>
      </p:sp>
    </p:spTree>
    <p:extLst>
      <p:ext uri="{BB962C8B-B14F-4D97-AF65-F5344CB8AC3E}">
        <p14:creationId xmlns:p14="http://schemas.microsoft.com/office/powerpoint/2010/main" val="2167658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9"/>
            <a:ext cx="5679440" cy="4533552"/>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まず、最初に行う説明会についてです。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平成</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30</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年、令和元年、</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年度の主な説明会の実施状況を記載しています。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導入を計画する部署を対象に少人数の説明会を複数回、開催してきました。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9</a:t>
            </a:fld>
            <a:endParaRPr kumimoji="1" lang="ja-JP" altLang="en-US"/>
          </a:p>
        </p:txBody>
      </p:sp>
    </p:spTree>
    <p:extLst>
      <p:ext uri="{BB962C8B-B14F-4D97-AF65-F5344CB8AC3E}">
        <p14:creationId xmlns:p14="http://schemas.microsoft.com/office/powerpoint/2010/main" val="136956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ここで、２つめのポイントです。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の説明は対象部署の全職員に説明する、ということが大事だと感じています。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業務を日々行っている職員が、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の機能を正しく理解し、自分のしている仕事に利用すると楽になるのか？</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ということを考えてもらいたいからです。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r>
              <a:rPr lang="en-US" altLang="ja-JP" sz="1600">
                <a:latin typeface="BIZ UDゴシック" panose="020B0400000000000000" pitchFamily="49" charset="-128"/>
                <a:ea typeface="BIZ UDゴシック" panose="020B0400000000000000" pitchFamily="49" charset="-128"/>
              </a:rPr>
              <a:t>###############</a:t>
            </a:r>
          </a:p>
          <a:p>
            <a:r>
              <a:rPr lang="en-US" altLang="ja-JP" sz="1600">
                <a:latin typeface="BIZ UDゴシック" panose="020B0400000000000000" pitchFamily="49" charset="-128"/>
                <a:ea typeface="BIZ UDゴシック" panose="020B0400000000000000" pitchFamily="49" charset="-128"/>
              </a:rPr>
              <a:t># </a:t>
            </a:r>
            <a:r>
              <a:rPr lang="ja-JP" altLang="en-US" sz="1600">
                <a:latin typeface="BIZ UDゴシック" panose="020B0400000000000000" pitchFamily="49" charset="-128"/>
                <a:ea typeface="BIZ UDゴシック" panose="020B0400000000000000" pitchFamily="49" charset="-128"/>
              </a:rPr>
              <a:t>ここまで</a:t>
            </a:r>
            <a:r>
              <a:rPr lang="en-US" altLang="ja-JP" sz="1600">
                <a:latin typeface="BIZ UDゴシック" panose="020B0400000000000000" pitchFamily="49" charset="-128"/>
                <a:ea typeface="BIZ UDゴシック" panose="020B0400000000000000" pitchFamily="49" charset="-128"/>
              </a:rPr>
              <a:t>4</a:t>
            </a:r>
            <a:r>
              <a:rPr lang="ja-JP" altLang="en-US" sz="1600">
                <a:latin typeface="BIZ UDゴシック" panose="020B0400000000000000" pitchFamily="49" charset="-128"/>
                <a:ea typeface="BIZ UDゴシック" panose="020B0400000000000000" pitchFamily="49" charset="-128"/>
              </a:rPr>
              <a:t>分</a:t>
            </a:r>
            <a:endParaRPr lang="en-US" altLang="ja-JP" sz="1600">
              <a:latin typeface="BIZ UDゴシック" panose="020B0400000000000000" pitchFamily="49" charset="-128"/>
              <a:ea typeface="BIZ UDゴシック" panose="020B0400000000000000" pitchFamily="49" charset="-128"/>
            </a:endParaRPr>
          </a:p>
          <a:p>
            <a:pPr defTabSz="954634">
              <a:defRPr/>
            </a:pPr>
            <a:r>
              <a:rPr lang="en-US" altLang="ja-JP" sz="1600">
                <a:latin typeface="BIZ UDゴシック" panose="020B0400000000000000" pitchFamily="49" charset="-128"/>
                <a:ea typeface="BIZ UDゴシック" panose="020B0400000000000000" pitchFamily="49" charset="-128"/>
              </a:rPr>
              <a:t>###############</a:t>
            </a:r>
          </a:p>
          <a:p>
            <a:endParaRPr lang="ja-JP" altLang="en-US" sz="1600"/>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10</a:t>
            </a:fld>
            <a:endParaRPr kumimoji="1" lang="ja-JP" altLang="en-US"/>
          </a:p>
        </p:txBody>
      </p:sp>
    </p:spTree>
    <p:extLst>
      <p:ext uri="{BB962C8B-B14F-4D97-AF65-F5344CB8AC3E}">
        <p14:creationId xmlns:p14="http://schemas.microsoft.com/office/powerpoint/2010/main" val="120423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4795699"/>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説明会では「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を利用したい場合は、業務調査票を作成し情報部門へ提出してください」と話し、終了しています。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業務調査票は、このような様式になります。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この調査票を作成することで、自分の仕事を再確認することができ、次の工程の業務ヒアリングが円滑に進みます。</a:t>
            </a:r>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11</a:t>
            </a:fld>
            <a:endParaRPr kumimoji="1" lang="ja-JP" altLang="en-US"/>
          </a:p>
        </p:txBody>
      </p:sp>
    </p:spTree>
    <p:extLst>
      <p:ext uri="{BB962C8B-B14F-4D97-AF65-F5344CB8AC3E}">
        <p14:creationId xmlns:p14="http://schemas.microsoft.com/office/powerpoint/2010/main" val="248407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9"/>
            <a:ext cx="5679440" cy="4559928"/>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ここで、３つめのポイントです。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を利用したい人は、情報部門へ直接要望する、ということです。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要望を受け、順次、シナリオを作成し、運用を開始する。それにより、稼働しているものを周りの人が見ることができ、利用が広がっていく。</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そのような効果を考えました。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また、利用したいという要望があったものは、導入効果の大小に関わらず、利用したいという職員の思いを大事にし、すべて対応するように心がけました。</a:t>
            </a:r>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r>
              <a:rPr lang="en-US" altLang="ja-JP" sz="1600">
                <a:latin typeface="BIZ UDゴシック" panose="020B0400000000000000" pitchFamily="49" charset="-128"/>
                <a:ea typeface="BIZ UDゴシック" panose="020B0400000000000000" pitchFamily="49" charset="-128"/>
              </a:rPr>
              <a:t>###############</a:t>
            </a:r>
          </a:p>
          <a:p>
            <a:r>
              <a:rPr lang="en-US" altLang="ja-JP" sz="1600">
                <a:latin typeface="BIZ UDゴシック" panose="020B0400000000000000" pitchFamily="49" charset="-128"/>
                <a:ea typeface="BIZ UDゴシック" panose="020B0400000000000000" pitchFamily="49" charset="-128"/>
              </a:rPr>
              <a:t># </a:t>
            </a:r>
            <a:r>
              <a:rPr lang="ja-JP" altLang="en-US" sz="1600">
                <a:latin typeface="BIZ UDゴシック" panose="020B0400000000000000" pitchFamily="49" charset="-128"/>
                <a:ea typeface="BIZ UDゴシック" panose="020B0400000000000000" pitchFamily="49" charset="-128"/>
              </a:rPr>
              <a:t>ここまで</a:t>
            </a:r>
            <a:r>
              <a:rPr lang="en-US" altLang="ja-JP" sz="1600">
                <a:latin typeface="BIZ UDゴシック" panose="020B0400000000000000" pitchFamily="49" charset="-128"/>
                <a:ea typeface="BIZ UDゴシック" panose="020B0400000000000000" pitchFamily="49" charset="-128"/>
              </a:rPr>
              <a:t>5</a:t>
            </a:r>
            <a:r>
              <a:rPr lang="ja-JP" altLang="en-US" sz="1600">
                <a:latin typeface="BIZ UDゴシック" panose="020B0400000000000000" pitchFamily="49" charset="-128"/>
                <a:ea typeface="BIZ UDゴシック" panose="020B0400000000000000" pitchFamily="49" charset="-128"/>
              </a:rPr>
              <a:t>分</a:t>
            </a:r>
            <a:endParaRPr lang="en-US" altLang="ja-JP" sz="1600">
              <a:latin typeface="BIZ UDゴシック" panose="020B0400000000000000" pitchFamily="49" charset="-128"/>
              <a:ea typeface="BIZ UDゴシック" panose="020B0400000000000000" pitchFamily="49" charset="-128"/>
            </a:endParaRPr>
          </a:p>
          <a:p>
            <a:pPr defTabSz="954634">
              <a:defRPr/>
            </a:pPr>
            <a:r>
              <a:rPr lang="en-US" altLang="ja-JP" sz="1600">
                <a:latin typeface="BIZ UDゴシック" panose="020B0400000000000000" pitchFamily="49" charset="-128"/>
                <a:ea typeface="BIZ UDゴシック" panose="020B0400000000000000" pitchFamily="49" charset="-128"/>
              </a:rPr>
              <a:t>###############</a:t>
            </a: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12</a:t>
            </a:fld>
            <a:endParaRPr kumimoji="1" lang="ja-JP" altLang="en-US"/>
          </a:p>
        </p:txBody>
      </p:sp>
    </p:spTree>
    <p:extLst>
      <p:ext uri="{BB962C8B-B14F-4D97-AF65-F5344CB8AC3E}">
        <p14:creationId xmlns:p14="http://schemas.microsoft.com/office/powerpoint/2010/main" val="132355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シナリオ作成の体制面についてご紹介します。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シナリオの作成は、主に、情報部門の職員による内製で作成しています。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作成の一部は、委託企業の支援をいただいています。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令和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年度末に稼働しているシナリオの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82%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が内製によるものです。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13</a:t>
            </a:fld>
            <a:endParaRPr kumimoji="1" lang="ja-JP" altLang="en-US"/>
          </a:p>
        </p:txBody>
      </p:sp>
    </p:spTree>
    <p:extLst>
      <p:ext uri="{BB962C8B-B14F-4D97-AF65-F5344CB8AC3E}">
        <p14:creationId xmlns:p14="http://schemas.microsoft.com/office/powerpoint/2010/main" val="148172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情報部門では、職員</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名で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を担当しています。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令和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4</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年度と担当者が人事異動しており、</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現在の担当者は、今年の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4</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月から情報部門に新規に配属された事務職員になりますが、現時点では、シナリオの修正や簡単なシナリオの作成が実施できるレベルになっています。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14</a:t>
            </a:fld>
            <a:endParaRPr kumimoji="1" lang="ja-JP" altLang="en-US"/>
          </a:p>
        </p:txBody>
      </p:sp>
    </p:spTree>
    <p:extLst>
      <p:ext uri="{BB962C8B-B14F-4D97-AF65-F5344CB8AC3E}">
        <p14:creationId xmlns:p14="http://schemas.microsoft.com/office/powerpoint/2010/main" val="1071069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4355730"/>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内製でやっている、とお話をすると、どうやったら内製ができますか？よく聞かれます。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それでは、内製を支える、仕組みについてご説明します。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まずは、人材育成についてです。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人材育成の第一歩は、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を使ってみる、慣れることが大事と考えています。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慣れることは、運用の中に組み込んでいる、情報部門で行う事前確認により実現しています。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その後、シナリオの修正作業などを一緒に行うことで、さらに理解を深めていき、</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か月で簡単なシナリオの作成ができることを目標としています。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何かあったときに質問できることや、難しいシナリオの作成など委託企業の支援をもらえる体制は必要と考えています。</a:t>
            </a:r>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15</a:t>
            </a:fld>
            <a:endParaRPr kumimoji="1" lang="ja-JP" altLang="en-US"/>
          </a:p>
        </p:txBody>
      </p:sp>
    </p:spTree>
    <p:extLst>
      <p:ext uri="{BB962C8B-B14F-4D97-AF65-F5344CB8AC3E}">
        <p14:creationId xmlns:p14="http://schemas.microsoft.com/office/powerpoint/2010/main" val="82548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内製を支える、２つ目の仕組みは、開発作業時のルールを定める、という点です。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開発作業時のルールは、細かな話になりますので、５つの事例を簡単にご紹介します。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まずは、業務ヒアリング後に、「</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適用前後の業務フローと想定効果」の資料を必ず作成するようにしています。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こちらの資料になります。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16</a:t>
            </a:fld>
            <a:endParaRPr kumimoji="1" lang="ja-JP" altLang="en-US"/>
          </a:p>
        </p:txBody>
      </p:sp>
    </p:spTree>
    <p:extLst>
      <p:ext uri="{BB962C8B-B14F-4D97-AF65-F5344CB8AC3E}">
        <p14:creationId xmlns:p14="http://schemas.microsoft.com/office/powerpoint/2010/main" val="315426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つ目として、シナリオの標準パターンを定めています。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17</a:t>
            </a:fld>
            <a:endParaRPr kumimoji="1" lang="ja-JP" altLang="en-US"/>
          </a:p>
        </p:txBody>
      </p:sp>
    </p:spTree>
    <p:extLst>
      <p:ext uri="{BB962C8B-B14F-4D97-AF65-F5344CB8AC3E}">
        <p14:creationId xmlns:p14="http://schemas.microsoft.com/office/powerpoint/2010/main" val="240089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つ目として、利用するファイルの管理方法を定めています。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1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18</a:t>
            </a:fld>
            <a:endParaRPr kumimoji="1" lang="ja-JP" altLang="en-US"/>
          </a:p>
        </p:txBody>
      </p:sp>
    </p:spTree>
    <p:extLst>
      <p:ext uri="{BB962C8B-B14F-4D97-AF65-F5344CB8AC3E}">
        <p14:creationId xmlns:p14="http://schemas.microsoft.com/office/powerpoint/2010/main" val="246136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別府市では、令和元年</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5</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月より</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の本格稼働を行っています。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年々利用を拡大しており、令和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年度末の時点で、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87</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業務で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を活用しており、職員の作業時間の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78%</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に当たる</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6000</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時間を縮減できていると試算しています。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今年度も利用は拡大しており、現時点で新規に</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11</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業務で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の活用をはじめています。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a:t>
            </a:fld>
            <a:endParaRPr kumimoji="1" lang="ja-JP" altLang="en-US"/>
          </a:p>
        </p:txBody>
      </p:sp>
    </p:spTree>
    <p:extLst>
      <p:ext uri="{BB962C8B-B14F-4D97-AF65-F5344CB8AC3E}">
        <p14:creationId xmlns:p14="http://schemas.microsoft.com/office/powerpoint/2010/main" val="409981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4</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つ目として、シナリオと同時に作成するドキュメントを</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4</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種類定めています。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19</a:t>
            </a:fld>
            <a:endParaRPr kumimoji="1" lang="ja-JP" altLang="en-US"/>
          </a:p>
        </p:txBody>
      </p:sp>
    </p:spTree>
    <p:extLst>
      <p:ext uri="{BB962C8B-B14F-4D97-AF65-F5344CB8AC3E}">
        <p14:creationId xmlns:p14="http://schemas.microsoft.com/office/powerpoint/2010/main" val="126690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5</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つ目として、シナリオ修正時のバージョン管理方法を定めています。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20</a:t>
            </a:fld>
            <a:endParaRPr kumimoji="1" lang="ja-JP" altLang="en-US"/>
          </a:p>
        </p:txBody>
      </p:sp>
    </p:spTree>
    <p:extLst>
      <p:ext uri="{BB962C8B-B14F-4D97-AF65-F5344CB8AC3E}">
        <p14:creationId xmlns:p14="http://schemas.microsoft.com/office/powerpoint/2010/main" val="272108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0" y="4925409"/>
            <a:ext cx="5679440" cy="5185697"/>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ここで４点目のポイントです。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の推進を内製で進めてきたことが、活用が進んだポイントと考えています。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内製のメリットは２つ感じています。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１つ目は、スピード感です。要望を受けすぐに作成する、日々発生する事象に即時に対応する、内製でなければ実現できないと、思っています。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２つ目は、費用対効果です。いい取り組みであっても、費用対効果をきちんと出さなければ持続できないと思っています。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内製を支えるためには「人材育成の仕組みづくり」と「作業のルール化」が大事だと感じています。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また、</a:t>
            </a:r>
            <a:r>
              <a:rPr lang="en-US" altLang="ja-JP" sz="1800">
                <a:effectLst/>
                <a:ea typeface="BIZ UDゴシック" panose="020B0400000000000000" pitchFamily="49" charset="-128"/>
                <a:cs typeface="Times New Roman" panose="02020603050405020304" pitchFamily="18" charset="0"/>
              </a:rPr>
              <a:t>100%</a:t>
            </a:r>
            <a:r>
              <a:rPr lang="ja-JP" altLang="ja-JP" sz="1800">
                <a:effectLst/>
                <a:ea typeface="BIZ UDゴシック" panose="020B0400000000000000" pitchFamily="49" charset="-128"/>
                <a:cs typeface="Times New Roman" panose="02020603050405020304" pitchFamily="18" charset="0"/>
              </a:rPr>
              <a:t>の内製を目指すのではなく、リソースが足りない部分や技術的で難しい部分は委託企業から支援をもらえる体制も必要と考えています。</a:t>
            </a:r>
            <a:endParaRPr lang="en-US" altLang="ja-JP" sz="1400">
              <a:latin typeface="BIZ UDゴシック" panose="020B0400000000000000" pitchFamily="49" charset="-128"/>
              <a:ea typeface="BIZ UDゴシック" panose="020B0400000000000000" pitchFamily="49" charset="-128"/>
            </a:endParaRPr>
          </a:p>
          <a:p>
            <a:endParaRPr lang="en-US" altLang="ja-JP" sz="1400">
              <a:latin typeface="BIZ UDゴシック" panose="020B0400000000000000" pitchFamily="49" charset="-128"/>
              <a:ea typeface="BIZ UDゴシック" panose="020B0400000000000000" pitchFamily="49" charset="-128"/>
            </a:endParaRPr>
          </a:p>
          <a:p>
            <a:r>
              <a:rPr lang="en-US" altLang="ja-JP" sz="1400">
                <a:latin typeface="BIZ UDゴシック" panose="020B0400000000000000" pitchFamily="49" charset="-128"/>
                <a:ea typeface="BIZ UDゴシック" panose="020B0400000000000000" pitchFamily="49" charset="-128"/>
              </a:rPr>
              <a:t>###############</a:t>
            </a:r>
          </a:p>
          <a:p>
            <a:r>
              <a:rPr lang="en-US" altLang="ja-JP" sz="1400">
                <a:latin typeface="BIZ UDゴシック" panose="020B0400000000000000" pitchFamily="49" charset="-128"/>
                <a:ea typeface="BIZ UDゴシック" panose="020B0400000000000000" pitchFamily="49" charset="-128"/>
              </a:rPr>
              <a:t># </a:t>
            </a:r>
            <a:r>
              <a:rPr lang="ja-JP" altLang="en-US" sz="1400">
                <a:latin typeface="BIZ UDゴシック" panose="020B0400000000000000" pitchFamily="49" charset="-128"/>
                <a:ea typeface="BIZ UDゴシック" panose="020B0400000000000000" pitchFamily="49" charset="-128"/>
              </a:rPr>
              <a:t>ここまで</a:t>
            </a:r>
            <a:r>
              <a:rPr lang="en-US" altLang="ja-JP" sz="1400">
                <a:latin typeface="BIZ UDゴシック" panose="020B0400000000000000" pitchFamily="49" charset="-128"/>
                <a:ea typeface="BIZ UDゴシック" panose="020B0400000000000000" pitchFamily="49" charset="-128"/>
              </a:rPr>
              <a:t>8.5</a:t>
            </a:r>
            <a:r>
              <a:rPr lang="ja-JP" altLang="en-US" sz="1400">
                <a:latin typeface="BIZ UDゴシック" panose="020B0400000000000000" pitchFamily="49" charset="-128"/>
                <a:ea typeface="BIZ UDゴシック" panose="020B0400000000000000" pitchFamily="49" charset="-128"/>
              </a:rPr>
              <a:t>分</a:t>
            </a:r>
            <a:endParaRPr lang="en-US" altLang="ja-JP" sz="1400">
              <a:latin typeface="BIZ UDゴシック" panose="020B0400000000000000" pitchFamily="49" charset="-128"/>
              <a:ea typeface="BIZ UDゴシック" panose="020B0400000000000000" pitchFamily="49" charset="-128"/>
            </a:endParaRPr>
          </a:p>
          <a:p>
            <a:pPr defTabSz="954634">
              <a:defRPr/>
            </a:pPr>
            <a:r>
              <a:rPr lang="en-US" altLang="ja-JP" sz="1400">
                <a:latin typeface="BIZ UDゴシック" panose="020B0400000000000000" pitchFamily="49" charset="-128"/>
                <a:ea typeface="BIZ UDゴシック" panose="020B0400000000000000" pitchFamily="49" charset="-128"/>
              </a:rPr>
              <a:t>###############</a:t>
            </a:r>
            <a:endParaRPr lang="en-US" altLang="ja-JP" sz="1700">
              <a:latin typeface="BIZ UDゴシック" panose="020B0400000000000000" pitchFamily="49" charset="-128"/>
              <a:ea typeface="BIZ UDゴシック" panose="020B0400000000000000" pitchFamily="49" charset="-128"/>
            </a:endParaRPr>
          </a:p>
          <a:p>
            <a:endParaRPr lang="en-US" altLang="ja-JP" sz="17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21</a:t>
            </a:fld>
            <a:endParaRPr kumimoji="1" lang="ja-JP" altLang="en-US"/>
          </a:p>
        </p:txBody>
      </p:sp>
    </p:spTree>
    <p:extLst>
      <p:ext uri="{BB962C8B-B14F-4D97-AF65-F5344CB8AC3E}">
        <p14:creationId xmlns:p14="http://schemas.microsoft.com/office/powerpoint/2010/main" val="241753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4950112"/>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シナリオの実行、運用についてです。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運用は業務部門で行なっています。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運用の担当者が変わっても正しい処理を継続できるように、</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つのルールを定めています。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1</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処理指示書です。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処理指示書には、事前の確認事項などを記載しており、これを利用することにより、誰が行っても一定レベルの処理が行えることを目指したものです。</a:t>
            </a:r>
            <a:endParaRPr lang="en-US" altLang="ja-JP" sz="1600">
              <a:latin typeface="BIZ UDゴシック" panose="020B0400000000000000" pitchFamily="49" charset="-128"/>
              <a:ea typeface="BIZ UDゴシック" panose="020B0400000000000000" pitchFamily="49" charset="-128"/>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22</a:t>
            </a:fld>
            <a:endParaRPr kumimoji="1" lang="ja-JP" altLang="en-US"/>
          </a:p>
        </p:txBody>
      </p:sp>
    </p:spTree>
    <p:extLst>
      <p:ext uri="{BB962C8B-B14F-4D97-AF65-F5344CB8AC3E}">
        <p14:creationId xmlns:p14="http://schemas.microsoft.com/office/powerpoint/2010/main" val="71846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4950112"/>
          </a:xfrm>
        </p:spPr>
        <p:txBody>
          <a:bodyPr/>
          <a:lstStyle/>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つ目は、処理スケジュールです。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毎月、利用部署に、処理期限やデータの入手日などを記載してもらっています。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これにより、いつ、どの処理を実施するのか明確になります。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1800"/>
              </a:lnSpc>
            </a:pPr>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23</a:t>
            </a:fld>
            <a:endParaRPr kumimoji="1" lang="ja-JP" altLang="en-US"/>
          </a:p>
        </p:txBody>
      </p:sp>
    </p:spTree>
    <p:extLst>
      <p:ext uri="{BB962C8B-B14F-4D97-AF65-F5344CB8AC3E}">
        <p14:creationId xmlns:p14="http://schemas.microsoft.com/office/powerpoint/2010/main" val="115697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ここで、５点目のポイントです。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業務部門においても、担当者の人事異動がある中、</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の処理が正しく継続していくために、運用時のルール作りが重要だと考えています。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r>
              <a:rPr lang="en-US" altLang="ja-JP" sz="1600">
                <a:latin typeface="BIZ UDゴシック" panose="020B0400000000000000" pitchFamily="49" charset="-128"/>
                <a:ea typeface="BIZ UDゴシック" panose="020B0400000000000000" pitchFamily="49" charset="-128"/>
              </a:rPr>
              <a:t>###############</a:t>
            </a:r>
          </a:p>
          <a:p>
            <a:r>
              <a:rPr lang="en-US" altLang="ja-JP" sz="1600">
                <a:latin typeface="BIZ UDゴシック" panose="020B0400000000000000" pitchFamily="49" charset="-128"/>
                <a:ea typeface="BIZ UDゴシック" panose="020B0400000000000000" pitchFamily="49" charset="-128"/>
              </a:rPr>
              <a:t># </a:t>
            </a:r>
            <a:r>
              <a:rPr lang="ja-JP" altLang="en-US" sz="1600">
                <a:latin typeface="BIZ UDゴシック" panose="020B0400000000000000" pitchFamily="49" charset="-128"/>
                <a:ea typeface="BIZ UDゴシック" panose="020B0400000000000000" pitchFamily="49" charset="-128"/>
              </a:rPr>
              <a:t>ここまで</a:t>
            </a:r>
            <a:r>
              <a:rPr lang="en-US" altLang="ja-JP" sz="1600">
                <a:latin typeface="BIZ UDゴシック" panose="020B0400000000000000" pitchFamily="49" charset="-128"/>
                <a:ea typeface="BIZ UDゴシック" panose="020B0400000000000000" pitchFamily="49" charset="-128"/>
              </a:rPr>
              <a:t>9.5</a:t>
            </a:r>
            <a:r>
              <a:rPr lang="ja-JP" altLang="en-US" sz="1600">
                <a:latin typeface="BIZ UDゴシック" panose="020B0400000000000000" pitchFamily="49" charset="-128"/>
                <a:ea typeface="BIZ UDゴシック" panose="020B0400000000000000" pitchFamily="49" charset="-128"/>
              </a:rPr>
              <a:t>分</a:t>
            </a:r>
            <a:endParaRPr lang="en-US" altLang="ja-JP" sz="1600">
              <a:latin typeface="BIZ UDゴシック" panose="020B0400000000000000" pitchFamily="49" charset="-128"/>
              <a:ea typeface="BIZ UDゴシック" panose="020B0400000000000000" pitchFamily="49" charset="-128"/>
            </a:endParaRPr>
          </a:p>
          <a:p>
            <a:pPr defTabSz="954634">
              <a:defRPr/>
            </a:pPr>
            <a:r>
              <a:rPr lang="en-US" altLang="ja-JP" sz="1600">
                <a:latin typeface="BIZ UDゴシック" panose="020B0400000000000000" pitchFamily="49" charset="-128"/>
                <a:ea typeface="BIZ UDゴシック" panose="020B0400000000000000" pitchFamily="49" charset="-128"/>
              </a:rPr>
              <a:t>###############</a:t>
            </a: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24</a:t>
            </a:fld>
            <a:endParaRPr kumimoji="1" lang="ja-JP" altLang="en-US"/>
          </a:p>
        </p:txBody>
      </p:sp>
    </p:spTree>
    <p:extLst>
      <p:ext uri="{BB962C8B-B14F-4D97-AF65-F5344CB8AC3E}">
        <p14:creationId xmlns:p14="http://schemas.microsoft.com/office/powerpoint/2010/main" val="3026219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4599451"/>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それでは、費用対効果についてご紹介します。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グリーンが、効果額であり、縮減時間と職員の時間単価より算出しています。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オレンジ色が、費用であり、ライセンス費用とシナリオ作成の委託費用の合計になります。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年間合計で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2,000</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万円を超える効果を生み出していると試算しています。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この費用対効果は、定量的な効果になりますが、これ以外に金額換算できない、定性的な効果、心理的な効果があります。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次のスライドでご紹介します。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1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25</a:t>
            </a:fld>
            <a:endParaRPr kumimoji="1" lang="ja-JP" altLang="en-US"/>
          </a:p>
        </p:txBody>
      </p:sp>
    </p:spTree>
    <p:extLst>
      <p:ext uri="{BB962C8B-B14F-4D97-AF65-F5344CB8AC3E}">
        <p14:creationId xmlns:p14="http://schemas.microsoft.com/office/powerpoint/2010/main" val="3264268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この写真は、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を活用している部署の職員のみなさんです。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「市民、職員ともに負担減」、「残業がなくなった」、「窓口業務に注力できた」、「作業時間が短縮できた」、「</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のおかげでとても助かっている」</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この職員の笑顔。</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定量的な効果以上の、定性的な効果、心理的な効果が生まれていると実感しています。</a:t>
            </a:r>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r>
              <a:rPr lang="en-US" altLang="ja-JP" sz="1600">
                <a:latin typeface="BIZ UDゴシック" panose="020B0400000000000000" pitchFamily="49" charset="-128"/>
                <a:ea typeface="BIZ UDゴシック" panose="020B0400000000000000" pitchFamily="49" charset="-128"/>
              </a:rPr>
              <a:t>###############</a:t>
            </a:r>
          </a:p>
          <a:p>
            <a:r>
              <a:rPr lang="en-US" altLang="ja-JP" sz="1600">
                <a:latin typeface="BIZ UDゴシック" panose="020B0400000000000000" pitchFamily="49" charset="-128"/>
                <a:ea typeface="BIZ UDゴシック" panose="020B0400000000000000" pitchFamily="49" charset="-128"/>
              </a:rPr>
              <a:t># </a:t>
            </a:r>
            <a:r>
              <a:rPr lang="ja-JP" altLang="en-US" sz="1600">
                <a:latin typeface="BIZ UDゴシック" panose="020B0400000000000000" pitchFamily="49" charset="-128"/>
                <a:ea typeface="BIZ UDゴシック" panose="020B0400000000000000" pitchFamily="49" charset="-128"/>
              </a:rPr>
              <a:t>ここまで</a:t>
            </a:r>
            <a:r>
              <a:rPr lang="en-US" altLang="ja-JP" sz="1600">
                <a:latin typeface="BIZ UDゴシック" panose="020B0400000000000000" pitchFamily="49" charset="-128"/>
                <a:ea typeface="BIZ UDゴシック" panose="020B0400000000000000" pitchFamily="49" charset="-128"/>
              </a:rPr>
              <a:t>11</a:t>
            </a:r>
            <a:r>
              <a:rPr lang="ja-JP" altLang="en-US" sz="1600">
                <a:latin typeface="BIZ UDゴシック" panose="020B0400000000000000" pitchFamily="49" charset="-128"/>
                <a:ea typeface="BIZ UDゴシック" panose="020B0400000000000000" pitchFamily="49" charset="-128"/>
              </a:rPr>
              <a:t>分</a:t>
            </a:r>
            <a:endParaRPr lang="en-US" altLang="ja-JP" sz="1600">
              <a:latin typeface="BIZ UDゴシック" panose="020B0400000000000000" pitchFamily="49" charset="-128"/>
              <a:ea typeface="BIZ UDゴシック" panose="020B0400000000000000" pitchFamily="49" charset="-128"/>
            </a:endParaRPr>
          </a:p>
          <a:p>
            <a:pPr defTabSz="954634">
              <a:defRPr/>
            </a:pPr>
            <a:r>
              <a:rPr lang="en-US" altLang="ja-JP" sz="1600">
                <a:latin typeface="BIZ UDゴシック" panose="020B0400000000000000" pitchFamily="49" charset="-128"/>
                <a:ea typeface="BIZ UDゴシック" panose="020B0400000000000000" pitchFamily="49" charset="-128"/>
              </a:rPr>
              <a:t>###############</a:t>
            </a: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26</a:t>
            </a:fld>
            <a:endParaRPr kumimoji="1" lang="ja-JP" altLang="en-US"/>
          </a:p>
        </p:txBody>
      </p:sp>
    </p:spTree>
    <p:extLst>
      <p:ext uri="{BB962C8B-B14F-4D97-AF65-F5344CB8AC3E}">
        <p14:creationId xmlns:p14="http://schemas.microsoft.com/office/powerpoint/2010/main" val="212970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9"/>
            <a:ext cx="5679440" cy="4223989"/>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最初の方で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つの目的をご説明しましたが、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つの目的の、その先にある目的として、</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自発的に業務改善を実施できる、自立した組織風土の醸成</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という目的を考えています。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別府市では、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を当たり前のこととして利用し、</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自分の仕事は自分の意志で楽にすることができる、ということを経験する。その積み重ねが、自身で業務改善が実施できる、自立した組織へとつながっていくと確信しています。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まだまだ、改善の余地はありますが、別府市の取組みが、みなさんのお役に立てればと思っています。</a:t>
            </a:r>
            <a:endParaRPr lang="en-US" altLang="ja-JP" sz="1600">
              <a:latin typeface="BIZ UDゴシック" panose="020B0400000000000000" pitchFamily="49" charset="-128"/>
              <a:ea typeface="BIZ UDゴシック" panose="020B0400000000000000" pitchFamily="49" charset="-128"/>
            </a:endParaRPr>
          </a:p>
          <a:p>
            <a:pPr defTabSz="954634">
              <a:defRPr/>
            </a:pPr>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27</a:t>
            </a:fld>
            <a:endParaRPr kumimoji="1" lang="ja-JP" altLang="en-US"/>
          </a:p>
        </p:txBody>
      </p:sp>
    </p:spTree>
    <p:extLst>
      <p:ext uri="{BB962C8B-B14F-4D97-AF65-F5344CB8AC3E}">
        <p14:creationId xmlns:p14="http://schemas.microsoft.com/office/powerpoint/2010/main" val="1007894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lang="ja-JP" altLang="en-US" sz="1600">
                <a:latin typeface="BIZ UDゴシック" panose="020B0400000000000000" pitchFamily="49" charset="-128"/>
                <a:ea typeface="BIZ UDゴシック" panose="020B0400000000000000" pitchFamily="49" charset="-128"/>
              </a:rPr>
              <a:t>以上で、説明は終わりです。</a:t>
            </a:r>
            <a:endParaRPr lang="en-US" altLang="ja-JP" sz="1600">
              <a:latin typeface="BIZ UDゴシック" panose="020B0400000000000000" pitchFamily="49" charset="-128"/>
              <a:ea typeface="BIZ UDゴシック" panose="020B0400000000000000" pitchFamily="49" charset="-128"/>
            </a:endParaRPr>
          </a:p>
          <a:p>
            <a:pPr defTabSz="954634">
              <a:defRPr/>
            </a:pPr>
            <a:r>
              <a:rPr lang="ja-JP" altLang="en-US" sz="1600">
                <a:latin typeface="BIZ UDゴシック" panose="020B0400000000000000" pitchFamily="49" charset="-128"/>
                <a:ea typeface="BIZ UDゴシック" panose="020B0400000000000000" pitchFamily="49" charset="-128"/>
              </a:rPr>
              <a:t>ご清聴ありがとうございました。</a:t>
            </a:r>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28</a:t>
            </a:fld>
            <a:endParaRPr kumimoji="1" lang="ja-JP" altLang="en-US"/>
          </a:p>
        </p:txBody>
      </p:sp>
    </p:spTree>
    <p:extLst>
      <p:ext uri="{BB962C8B-B14F-4D97-AF65-F5344CB8AC3E}">
        <p14:creationId xmlns:p14="http://schemas.microsoft.com/office/powerpoint/2010/main" val="22416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本日は、別府市の取組みをご紹介するとともに、</a:t>
            </a:r>
            <a:endPar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endParaRPr>
          </a:p>
          <a:p>
            <a:pPr algn="just">
              <a:spcAft>
                <a:spcPts val="0"/>
              </a:spcAft>
            </a:pP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6000</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時間の道のりで大事と感じた、</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5</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つのポイントをご紹介します。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ja-JP" altLang="en-US" sz="1600"/>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2</a:t>
            </a:fld>
            <a:endParaRPr kumimoji="1" lang="ja-JP" altLang="en-US"/>
          </a:p>
        </p:txBody>
      </p:sp>
    </p:spTree>
    <p:extLst>
      <p:ext uri="{BB962C8B-B14F-4D97-AF65-F5344CB8AC3E}">
        <p14:creationId xmlns:p14="http://schemas.microsoft.com/office/powerpoint/2010/main" val="418611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まずは、導入の背景と目的についてご説明します。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背景としては「業務負担の増加」が、あげられます。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最近は、災害対策やコロナウイルス対策などで、さらに業務負担が大きくなっている、という状況です。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目的としては、</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「職員の業務負担の軽減」、「作業の品質確保」、「職員の心理的な負担の軽減」の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点です。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点の目的の先に、もう一つ大きな目的がありますが、それについては後ほどご説明します。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3</a:t>
            </a:fld>
            <a:endParaRPr kumimoji="1" lang="ja-JP" altLang="en-US"/>
          </a:p>
        </p:txBody>
      </p:sp>
    </p:spTree>
    <p:extLst>
      <p:ext uri="{BB962C8B-B14F-4D97-AF65-F5344CB8AC3E}">
        <p14:creationId xmlns:p14="http://schemas.microsoft.com/office/powerpoint/2010/main" val="123177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5309205"/>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取組みの経過をご紹介します。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取組みのきっかけは、保険年金課からの依頼でした。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保険年金課では、日中は窓口対応、定例的な作業は時間外、このようなことが常態化していました。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この状況を、なんとかしたいという思いから、</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の検討を行っていました。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その後、情報部門が導入に向けての作業を引継ぎ、平成</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30</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年度、保険年金課への</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活用に取組みました。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令和元年度は、</a:t>
            </a:r>
            <a:r>
              <a:rPr lang="en-US" altLang="ja-JP" sz="1800">
                <a:effectLst/>
                <a:ea typeface="BIZ UDゴシック" panose="020B0400000000000000" pitchFamily="49" charset="-128"/>
                <a:cs typeface="Times New Roman" panose="02020603050405020304" pitchFamily="18" charset="0"/>
              </a:rPr>
              <a:t>5</a:t>
            </a:r>
            <a:r>
              <a:rPr lang="ja-JP" altLang="ja-JP" sz="1800">
                <a:effectLst/>
                <a:ea typeface="BIZ UDゴシック" panose="020B0400000000000000" pitchFamily="49" charset="-128"/>
                <a:cs typeface="Times New Roman" panose="02020603050405020304" pitchFamily="18" charset="0"/>
              </a:rPr>
              <a:t>月に本格稼働し、税部門を中心に展開を図りました。</a:t>
            </a:r>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latin typeface="BIZ UDゴシック" panose="020B0400000000000000" pitchFamily="49" charset="-128"/>
                <a:ea typeface="BIZ UDゴシック" panose="020B0400000000000000" pitchFamily="49" charset="-128"/>
              </a:rPr>
              <a:t>4</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5251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令和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2</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年度は、福祉部門を中心に展開を図り、令和</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3</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年度に全庁展開という形で、徐々に対象を拡大しながら進めてきました。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ja-JP" altLang="en-US"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latin typeface="BIZ UDゴシック" panose="020B0400000000000000" pitchFamily="49" charset="-128"/>
                <a:ea typeface="BIZ UDゴシック" panose="020B0400000000000000" pitchFamily="49" charset="-128"/>
              </a:rPr>
              <a:t>5</a:t>
            </a:fld>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2170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そして、今年度は「パソコンを利用する定例的な作業については、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を利用することは当たり前」、このような考えで進めていこうとしています。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6</a:t>
            </a:fld>
            <a:endParaRPr kumimoji="1" lang="ja-JP" altLang="en-US"/>
          </a:p>
        </p:txBody>
      </p:sp>
    </p:spTree>
    <p:extLst>
      <p:ext uri="{BB962C8B-B14F-4D97-AF65-F5344CB8AC3E}">
        <p14:creationId xmlns:p14="http://schemas.microsoft.com/office/powerpoint/2010/main" val="8661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31" y="4925408"/>
            <a:ext cx="5679440" cy="5034195"/>
          </a:xfrm>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ここで、ポイントの一つ目です。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経過の中でご説明したように「保険年金課」、「税部門」、「福祉部門」、そして「全庁展開」と徐々に対象を拡大しながら進めてきました。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デジタルの取組み、初めて行う取り組み、最適な進め方は事前によくわかりません。</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それは、利用する方にとっても同様で、</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って何？という状況でした。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a:effectLst/>
                <a:ea typeface="BIZ UDゴシック" panose="020B0400000000000000" pitchFamily="49" charset="-128"/>
                <a:cs typeface="Times New Roman" panose="02020603050405020304" pitchFamily="18" charset="0"/>
              </a:rPr>
              <a:t>迅速に取り組み、成功事例を早く作り、それを見て理解が深まり、利用が進む、そのように考えて取り組んだことが、活用が進んだポイントと思っています。</a:t>
            </a:r>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r>
              <a:rPr lang="en-US" altLang="ja-JP" sz="1600">
                <a:latin typeface="BIZ UDゴシック" panose="020B0400000000000000" pitchFamily="49" charset="-128"/>
                <a:ea typeface="BIZ UDゴシック" panose="020B0400000000000000" pitchFamily="49" charset="-128"/>
              </a:rPr>
              <a:t>###############</a:t>
            </a:r>
          </a:p>
          <a:p>
            <a:r>
              <a:rPr lang="en-US" altLang="ja-JP" sz="1600">
                <a:latin typeface="BIZ UDゴシック" panose="020B0400000000000000" pitchFamily="49" charset="-128"/>
                <a:ea typeface="BIZ UDゴシック" panose="020B0400000000000000" pitchFamily="49" charset="-128"/>
              </a:rPr>
              <a:t># 3</a:t>
            </a:r>
            <a:r>
              <a:rPr lang="ja-JP" altLang="en-US" sz="1600">
                <a:latin typeface="BIZ UDゴシック" panose="020B0400000000000000" pitchFamily="49" charset="-128"/>
                <a:ea typeface="BIZ UDゴシック" panose="020B0400000000000000" pitchFamily="49" charset="-128"/>
              </a:rPr>
              <a:t>分</a:t>
            </a:r>
            <a:endParaRPr lang="en-US" altLang="ja-JP" sz="1600">
              <a:latin typeface="BIZ UDゴシック" panose="020B0400000000000000" pitchFamily="49" charset="-128"/>
              <a:ea typeface="BIZ UDゴシック" panose="020B0400000000000000" pitchFamily="49" charset="-128"/>
            </a:endParaRPr>
          </a:p>
          <a:p>
            <a:pPr defTabSz="954634">
              <a:defRPr/>
            </a:pPr>
            <a:r>
              <a:rPr lang="en-US" altLang="ja-JP" sz="1600">
                <a:latin typeface="BIZ UDゴシック" panose="020B0400000000000000" pitchFamily="49" charset="-128"/>
                <a:ea typeface="BIZ UDゴシック" panose="020B0400000000000000" pitchFamily="49" charset="-128"/>
              </a:rPr>
              <a:t>###############</a:t>
            </a: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7</a:t>
            </a:fld>
            <a:endParaRPr kumimoji="1" lang="ja-JP" altLang="en-US"/>
          </a:p>
        </p:txBody>
      </p:sp>
    </p:spTree>
    <p:extLst>
      <p:ext uri="{BB962C8B-B14F-4D97-AF65-F5344CB8AC3E}">
        <p14:creationId xmlns:p14="http://schemas.microsoft.com/office/powerpoint/2010/main" val="338793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それでは、</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を業務部門で利用するまでの手順についてご紹介します。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a:t>
            </a:r>
            <a:r>
              <a:rPr lang="en-US"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RPA</a:t>
            </a: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の説明を行い」、「要望を受け入れ」、「業務ヒアリングを行い」、「シナリオを作成し」、「実行していく」という流れです。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1800" kern="100">
                <a:effectLst/>
                <a:latin typeface="BIZ UDゴシック" panose="020B0400000000000000" pitchFamily="49"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1800" kern="100">
                <a:effectLst/>
                <a:latin typeface="游明朝" panose="02020400000000000000" pitchFamily="18" charset="-128"/>
                <a:ea typeface="BIZ UDゴシック" panose="020B0400000000000000" pitchFamily="49" charset="-128"/>
                <a:cs typeface="Times New Roman" panose="02020603050405020304" pitchFamily="18" charset="0"/>
              </a:rPr>
              <a:t>それぞれの手順を、もう少し詳しくご紹介します。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60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8ADF769B-9F05-4419-B2D2-E8F53896CFDF}" type="slidenum">
              <a:rPr kumimoji="1" lang="ja-JP" altLang="en-US" smtClean="0"/>
              <a:t>8</a:t>
            </a:fld>
            <a:endParaRPr kumimoji="1" lang="ja-JP" altLang="en-US"/>
          </a:p>
        </p:txBody>
      </p:sp>
    </p:spTree>
    <p:extLst>
      <p:ext uri="{BB962C8B-B14F-4D97-AF65-F5344CB8AC3E}">
        <p14:creationId xmlns:p14="http://schemas.microsoft.com/office/powerpoint/2010/main" val="2918664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39904800-10FF-4BF8-A78B-149994559243}"/>
              </a:ext>
            </a:extLst>
          </p:cNvPr>
          <p:cNvGrpSpPr/>
          <p:nvPr userDrawn="1"/>
        </p:nvGrpSpPr>
        <p:grpSpPr>
          <a:xfrm>
            <a:off x="0" y="2518303"/>
            <a:ext cx="12192000" cy="4339697"/>
            <a:chOff x="0" y="2842881"/>
            <a:chExt cx="9906000" cy="3802239"/>
          </a:xfrm>
        </p:grpSpPr>
        <p:pic>
          <p:nvPicPr>
            <p:cNvPr id="8" name="図 7">
              <a:extLst>
                <a:ext uri="{FF2B5EF4-FFF2-40B4-BE49-F238E27FC236}">
                  <a16:creationId xmlns:a16="http://schemas.microsoft.com/office/drawing/2014/main" id="{9DEDAE52-EE0E-438C-93FE-461C9782D9ED}"/>
                </a:ext>
              </a:extLst>
            </p:cNvPr>
            <p:cNvPicPr>
              <a:picLocks noChangeAspect="1"/>
            </p:cNvPicPr>
            <p:nvPr/>
          </p:nvPicPr>
          <p:blipFill rotWithShape="1">
            <a:blip r:embed="rId2">
              <a:extLst>
                <a:ext uri="{28A0092B-C50C-407E-A947-70E740481C1C}">
                  <a14:useLocalDpi xmlns:a14="http://schemas.microsoft.com/office/drawing/2010/main" val="0"/>
                </a:ext>
              </a:extLst>
            </a:blip>
            <a:srcRect t="19420" b="34118"/>
            <a:stretch/>
          </p:blipFill>
          <p:spPr>
            <a:xfrm>
              <a:off x="0" y="3576782"/>
              <a:ext cx="9906000" cy="3068338"/>
            </a:xfrm>
            <a:prstGeom prst="rect">
              <a:avLst/>
            </a:prstGeom>
          </p:spPr>
        </p:pic>
        <p:sp>
          <p:nvSpPr>
            <p:cNvPr id="9" name="正方形/長方形 8">
              <a:extLst>
                <a:ext uri="{FF2B5EF4-FFF2-40B4-BE49-F238E27FC236}">
                  <a16:creationId xmlns:a16="http://schemas.microsoft.com/office/drawing/2014/main" id="{D4B91087-8123-44D3-BA7B-02F2D11AFD68}"/>
                </a:ext>
              </a:extLst>
            </p:cNvPr>
            <p:cNvSpPr/>
            <p:nvPr/>
          </p:nvSpPr>
          <p:spPr>
            <a:xfrm>
              <a:off x="0" y="2842881"/>
              <a:ext cx="9906000" cy="1749748"/>
            </a:xfrm>
            <a:prstGeom prst="rect">
              <a:avLst/>
            </a:prstGeom>
            <a:gradFill>
              <a:gsLst>
                <a:gs pos="0">
                  <a:schemeClr val="bg1"/>
                </a:gs>
                <a:gs pos="31000">
                  <a:schemeClr val="bg1"/>
                </a:gs>
                <a:gs pos="5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1568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89EB673-1B08-456B-BE11-129A90C6EDEF}"/>
              </a:ext>
            </a:extLst>
          </p:cNvPr>
          <p:cNvGrpSpPr/>
          <p:nvPr userDrawn="1"/>
        </p:nvGrpSpPr>
        <p:grpSpPr>
          <a:xfrm>
            <a:off x="0" y="3290612"/>
            <a:ext cx="12192000" cy="3567392"/>
            <a:chOff x="-1" y="3841525"/>
            <a:chExt cx="9906001" cy="2898505"/>
          </a:xfrm>
        </p:grpSpPr>
        <p:pic>
          <p:nvPicPr>
            <p:cNvPr id="6" name="図 5" descr="山の町&#10;&#10;自動的に生成された説明">
              <a:extLst>
                <a:ext uri="{FF2B5EF4-FFF2-40B4-BE49-F238E27FC236}">
                  <a16:creationId xmlns:a16="http://schemas.microsoft.com/office/drawing/2014/main" id="{9FDB993C-93A5-432B-B2DB-D1FF21FF2165}"/>
                </a:ext>
              </a:extLst>
            </p:cNvPr>
            <p:cNvPicPr>
              <a:picLocks noChangeAspect="1"/>
            </p:cNvPicPr>
            <p:nvPr/>
          </p:nvPicPr>
          <p:blipFill rotWithShape="1">
            <a:blip r:embed="rId2">
              <a:extLst>
                <a:ext uri="{28A0092B-C50C-407E-A947-70E740481C1C}">
                  <a14:useLocalDpi xmlns:a14="http://schemas.microsoft.com/office/drawing/2010/main" val="0"/>
                </a:ext>
              </a:extLst>
            </a:blip>
            <a:srcRect t="11704" b="57793"/>
            <a:stretch/>
          </p:blipFill>
          <p:spPr>
            <a:xfrm>
              <a:off x="0" y="4725640"/>
              <a:ext cx="9906000" cy="2014390"/>
            </a:xfrm>
            <a:prstGeom prst="rect">
              <a:avLst/>
            </a:prstGeom>
          </p:spPr>
        </p:pic>
        <p:sp>
          <p:nvSpPr>
            <p:cNvPr id="10" name="正方形/長方形 9">
              <a:extLst>
                <a:ext uri="{FF2B5EF4-FFF2-40B4-BE49-F238E27FC236}">
                  <a16:creationId xmlns:a16="http://schemas.microsoft.com/office/drawing/2014/main" id="{B2A83A1B-6294-4304-8B67-BDD2A763E855}"/>
                </a:ext>
              </a:extLst>
            </p:cNvPr>
            <p:cNvSpPr/>
            <p:nvPr/>
          </p:nvSpPr>
          <p:spPr>
            <a:xfrm>
              <a:off x="-1" y="3841525"/>
              <a:ext cx="9906000" cy="1768226"/>
            </a:xfrm>
            <a:prstGeom prst="rect">
              <a:avLst/>
            </a:prstGeom>
            <a:gradFill>
              <a:gsLst>
                <a:gs pos="0">
                  <a:schemeClr val="bg1"/>
                </a:gs>
                <a:gs pos="31000">
                  <a:schemeClr val="bg1"/>
                </a:gs>
                <a:gs pos="5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0931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83C1A53-2403-470E-BFA6-B3384666322D}"/>
              </a:ext>
            </a:extLst>
          </p:cNvPr>
          <p:cNvSpPr txBox="1"/>
          <p:nvPr userDrawn="1"/>
        </p:nvSpPr>
        <p:spPr>
          <a:xfrm>
            <a:off x="11402734" y="6581001"/>
            <a:ext cx="789266" cy="276999"/>
          </a:xfrm>
          <a:prstGeom prst="rect">
            <a:avLst/>
          </a:prstGeom>
          <a:noFill/>
        </p:spPr>
        <p:txBody>
          <a:bodyPr wrap="square" rtlCol="0">
            <a:spAutoFit/>
          </a:bodyPr>
          <a:lstStyle/>
          <a:p>
            <a:pPr algn="r"/>
            <a:fld id="{2449CDF8-CD2B-4021-98B4-00ADDA8E3D3E}" type="slidenum">
              <a:rPr kumimoji="1" lang="ja-JP" altLang="en-US" sz="1200" smtClean="0">
                <a:latin typeface="BIZ UDゴシック" panose="020B0400000000000000" pitchFamily="49" charset="-128"/>
                <a:ea typeface="BIZ UDゴシック" panose="020B0400000000000000" pitchFamily="49" charset="-128"/>
              </a:rPr>
              <a:pPr algn="r"/>
              <a:t>‹#›</a:t>
            </a:fld>
            <a:endParaRPr kumimoji="1" lang="ja-JP" altLang="en-US" sz="120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F842A4F6-8F56-42BC-A0BF-1BDE72DCE5DE}"/>
              </a:ext>
            </a:extLst>
          </p:cNvPr>
          <p:cNvSpPr/>
          <p:nvPr userDrawn="1"/>
        </p:nvSpPr>
        <p:spPr>
          <a:xfrm>
            <a:off x="0" y="0"/>
            <a:ext cx="11705173" cy="7421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E9BE723-0AE5-437D-9BFF-6B56F9A16B8D}"/>
              </a:ext>
            </a:extLst>
          </p:cNvPr>
          <p:cNvSpPr/>
          <p:nvPr userDrawn="1"/>
        </p:nvSpPr>
        <p:spPr>
          <a:xfrm>
            <a:off x="11240354" y="14061"/>
            <a:ext cx="929640" cy="929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DE644B0-0CD1-4186-B5B1-EC6A2A029081}"/>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1328098" y="96631"/>
            <a:ext cx="742185" cy="742185"/>
          </a:xfrm>
          <a:prstGeom prst="rect">
            <a:avLst/>
          </a:prstGeom>
        </p:spPr>
      </p:pic>
    </p:spTree>
    <p:extLst>
      <p:ext uri="{BB962C8B-B14F-4D97-AF65-F5344CB8AC3E}">
        <p14:creationId xmlns:p14="http://schemas.microsoft.com/office/powerpoint/2010/main" val="2206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A41818-CD20-44FB-9BB8-0BCBD34F4061}"/>
              </a:ext>
            </a:extLst>
          </p:cNvPr>
          <p:cNvSpPr txBox="1"/>
          <p:nvPr userDrawn="1"/>
        </p:nvSpPr>
        <p:spPr>
          <a:xfrm>
            <a:off x="-1" y="0"/>
            <a:ext cx="12192000" cy="742191"/>
          </a:xfrm>
          <a:prstGeom prst="rect">
            <a:avLst/>
          </a:prstGeom>
          <a:solidFill>
            <a:schemeClr val="bg1"/>
          </a:solidFill>
        </p:spPr>
        <p:txBody>
          <a:bodyPr wrap="none" lIns="36000" tIns="36000" rIns="36000" bIns="36000" rtlCol="0" anchor="ctr" anchorCtr="0">
            <a:noAutofit/>
          </a:bodyPr>
          <a:lstStyle/>
          <a:p>
            <a:endParaRPr kumimoji="1" lang="en-US" altLang="ja-JP" sz="2800" b="1">
              <a:solidFill>
                <a:schemeClr val="bg1"/>
              </a:solidFill>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7F082AD4-6225-48BE-9854-28B4EB8E6A91}"/>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1328098" y="96631"/>
            <a:ext cx="742185" cy="742185"/>
          </a:xfrm>
          <a:prstGeom prst="rect">
            <a:avLst/>
          </a:prstGeom>
        </p:spPr>
      </p:pic>
      <p:sp>
        <p:nvSpPr>
          <p:cNvPr id="8" name="テキスト ボックス 7">
            <a:extLst>
              <a:ext uri="{FF2B5EF4-FFF2-40B4-BE49-F238E27FC236}">
                <a16:creationId xmlns:a16="http://schemas.microsoft.com/office/drawing/2014/main" id="{C83C1A53-2403-470E-BFA6-B3384666322D}"/>
              </a:ext>
            </a:extLst>
          </p:cNvPr>
          <p:cNvSpPr txBox="1"/>
          <p:nvPr userDrawn="1"/>
        </p:nvSpPr>
        <p:spPr>
          <a:xfrm>
            <a:off x="11402734" y="6581001"/>
            <a:ext cx="789266" cy="276999"/>
          </a:xfrm>
          <a:prstGeom prst="rect">
            <a:avLst/>
          </a:prstGeom>
          <a:noFill/>
        </p:spPr>
        <p:txBody>
          <a:bodyPr wrap="square" rtlCol="0">
            <a:spAutoFit/>
          </a:bodyPr>
          <a:lstStyle/>
          <a:p>
            <a:pPr algn="r"/>
            <a:fld id="{2449CDF8-CD2B-4021-98B4-00ADDA8E3D3E}" type="slidenum">
              <a:rPr kumimoji="1" lang="ja-JP" altLang="en-US" sz="1200" smtClean="0">
                <a:latin typeface="BIZ UDゴシック" panose="020B0400000000000000" pitchFamily="49" charset="-128"/>
                <a:ea typeface="BIZ UDゴシック" panose="020B0400000000000000" pitchFamily="49" charset="-128"/>
              </a:rPr>
              <a:pPr algn="r"/>
              <a:t>‹#›</a:t>
            </a:fld>
            <a:endParaRPr kumimoji="1" lang="ja-JP" altLang="en-US" sz="120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8157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462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897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5" r:id="rId3"/>
    <p:sldLayoutId id="2147483683" r:id="rId4"/>
    <p:sldLayoutId id="2147483678"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tmp"/></Relationships>
</file>

<file path=ppt/slides/_rels/slide2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E67D34A-884C-44AF-82A4-9328504C4F95}"/>
              </a:ext>
            </a:extLst>
          </p:cNvPr>
          <p:cNvSpPr txBox="1"/>
          <p:nvPr/>
        </p:nvSpPr>
        <p:spPr>
          <a:xfrm>
            <a:off x="0" y="629436"/>
            <a:ext cx="12192000" cy="2097882"/>
          </a:xfrm>
          <a:prstGeom prst="rect">
            <a:avLst/>
          </a:prstGeom>
          <a:noFill/>
        </p:spPr>
        <p:txBody>
          <a:bodyPr wrap="square" rtlCol="0">
            <a:spAutoFit/>
          </a:bodyPr>
          <a:lstStyle/>
          <a:p>
            <a:pPr algn="ctr">
              <a:lnSpc>
                <a:spcPct val="200000"/>
              </a:lnSpc>
            </a:pPr>
            <a:r>
              <a:rPr lang="en-US" altLang="ja-JP" sz="3600" b="1" i="0" u="none" strike="noStrike" baseline="0">
                <a:latin typeface="BIZ UDゴシック" panose="020B0400000000000000" pitchFamily="49" charset="-128"/>
                <a:ea typeface="BIZ UDゴシック" panose="020B0400000000000000" pitchFamily="49" charset="-128"/>
              </a:rPr>
              <a:t>RPA</a:t>
            </a:r>
            <a:r>
              <a:rPr lang="ja-JP" altLang="en-US" sz="3600" b="1" i="0" u="none" strike="noStrike" baseline="0">
                <a:latin typeface="BIZ UDゴシック" panose="020B0400000000000000" pitchFamily="49" charset="-128"/>
                <a:ea typeface="BIZ UDゴシック" panose="020B0400000000000000" pitchFamily="49" charset="-128"/>
              </a:rPr>
              <a:t>を活用して</a:t>
            </a:r>
            <a:r>
              <a:rPr lang="ja-JP" altLang="en-US" sz="3600" b="1">
                <a:latin typeface="BIZ UDゴシック" panose="020B0400000000000000" pitchFamily="49" charset="-128"/>
                <a:ea typeface="BIZ UDゴシック" panose="020B0400000000000000" pitchFamily="49" charset="-128"/>
              </a:rPr>
              <a:t>３</a:t>
            </a:r>
            <a:r>
              <a:rPr lang="ja-JP" altLang="en-US" sz="3600" b="1" i="0" u="none" strike="noStrike" baseline="0">
                <a:latin typeface="BIZ UDゴシック" panose="020B0400000000000000" pitchFamily="49" charset="-128"/>
                <a:ea typeface="BIZ UDゴシック" panose="020B0400000000000000" pitchFamily="49" charset="-128"/>
              </a:rPr>
              <a:t>年</a:t>
            </a:r>
            <a:endParaRPr lang="en-US" altLang="ja-JP" sz="3600" b="1" i="0" u="none" strike="noStrike" baseline="0">
              <a:latin typeface="BIZ UDゴシック" panose="020B0400000000000000" pitchFamily="49" charset="-128"/>
              <a:ea typeface="BIZ UDゴシック" panose="020B0400000000000000" pitchFamily="49" charset="-128"/>
            </a:endParaRPr>
          </a:p>
          <a:p>
            <a:pPr algn="ctr">
              <a:lnSpc>
                <a:spcPct val="200000"/>
              </a:lnSpc>
            </a:pPr>
            <a:r>
              <a:rPr lang="ja-JP" altLang="en-US" sz="3600" b="1" i="0" u="none" strike="noStrike" baseline="0">
                <a:latin typeface="BIZ UDゴシック" panose="020B0400000000000000" pitchFamily="49" charset="-128"/>
                <a:ea typeface="BIZ UDゴシック" panose="020B0400000000000000" pitchFamily="49" charset="-128"/>
              </a:rPr>
              <a:t>職員の負担軽減、年間</a:t>
            </a:r>
            <a:r>
              <a:rPr lang="en-US" altLang="ja-JP" sz="3600" b="1" i="0" u="none" strike="noStrike" baseline="0">
                <a:latin typeface="BIZ UDゴシック" panose="020B0400000000000000" pitchFamily="49" charset="-128"/>
                <a:ea typeface="BIZ UDゴシック" panose="020B0400000000000000" pitchFamily="49" charset="-128"/>
              </a:rPr>
              <a:t>6,000</a:t>
            </a:r>
            <a:r>
              <a:rPr lang="ja-JP" altLang="en-US" sz="3600" b="1" i="0" u="none" strike="noStrike" baseline="0">
                <a:latin typeface="BIZ UDゴシック" panose="020B0400000000000000" pitchFamily="49" charset="-128"/>
                <a:ea typeface="BIZ UDゴシック" panose="020B0400000000000000" pitchFamily="49" charset="-128"/>
              </a:rPr>
              <a:t>時間までの道のり</a:t>
            </a:r>
            <a:endParaRPr kumimoji="1" lang="en-US" altLang="ja-JP" sz="3600" b="1">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D25B24FC-E8CB-460C-8AA8-38DF4B7F379E}"/>
              </a:ext>
            </a:extLst>
          </p:cNvPr>
          <p:cNvSpPr txBox="1"/>
          <p:nvPr/>
        </p:nvSpPr>
        <p:spPr>
          <a:xfrm>
            <a:off x="0" y="3527950"/>
            <a:ext cx="12192000" cy="523220"/>
          </a:xfrm>
          <a:prstGeom prst="rect">
            <a:avLst/>
          </a:prstGeom>
          <a:noFill/>
        </p:spPr>
        <p:txBody>
          <a:bodyPr wrap="square" rtlCol="0">
            <a:spAutoFit/>
          </a:bodyPr>
          <a:lstStyle/>
          <a:p>
            <a:pPr algn="ctr"/>
            <a:r>
              <a:rPr kumimoji="1" lang="ja-JP" altLang="en-US" sz="2800" b="1">
                <a:latin typeface="BIZ UDゴシック" panose="020B0400000000000000" pitchFamily="49" charset="-128"/>
                <a:ea typeface="BIZ UDゴシック" panose="020B0400000000000000" pitchFamily="49" charset="-128"/>
              </a:rPr>
              <a:t>大分県 別府市</a:t>
            </a:r>
            <a:endParaRPr kumimoji="1" lang="en-US" altLang="ja-JP" sz="2800" b="1">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BB8D2717-8905-4E5C-8A10-A4CEEA818C2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227119" y="3555382"/>
            <a:ext cx="523220" cy="523220"/>
          </a:xfrm>
          <a:prstGeom prst="rect">
            <a:avLst/>
          </a:prstGeom>
        </p:spPr>
      </p:pic>
    </p:spTree>
    <p:extLst>
      <p:ext uri="{BB962C8B-B14F-4D97-AF65-F5344CB8AC3E}">
        <p14:creationId xmlns:p14="http://schemas.microsoft.com/office/powerpoint/2010/main" val="147916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AE4B604D-3B39-42A7-A661-E3231F1D6A9B}"/>
              </a:ext>
            </a:extLst>
          </p:cNvPr>
          <p:cNvSpPr txBox="1"/>
          <p:nvPr/>
        </p:nvSpPr>
        <p:spPr>
          <a:xfrm>
            <a:off x="8972717" y="2084389"/>
            <a:ext cx="2717837" cy="4548168"/>
          </a:xfrm>
          <a:prstGeom prst="rect">
            <a:avLst/>
          </a:prstGeom>
          <a:noFill/>
        </p:spPr>
        <p:txBody>
          <a:bodyPr wrap="square" rtlCol="0">
            <a:spAutoFit/>
          </a:bodyPr>
          <a:lstStyle/>
          <a:p>
            <a:pPr>
              <a:lnSpc>
                <a:spcPts val="3200"/>
              </a:lnSpc>
            </a:pPr>
            <a:r>
              <a:rPr kumimoji="1" lang="ja-JP" altLang="en-US" sz="2400" b="1">
                <a:latin typeface="BIZ UDゴシック" panose="020B0400000000000000" pitchFamily="49" charset="-128"/>
                <a:ea typeface="BIZ UDゴシック" panose="020B0400000000000000" pitchFamily="49" charset="-128"/>
              </a:rPr>
              <a:t>障害福祉課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9/11</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4</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9/14</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3</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9/15</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3</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高齢者福祉課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9/16   7</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9/23   7</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9/25</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4</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福祉政策課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10/14</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4</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10/14</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4</a:t>
            </a:r>
            <a:r>
              <a:rPr kumimoji="1" lang="ja-JP" altLang="en-US" sz="2400" b="1">
                <a:latin typeface="BIZ UDゴシック" panose="020B0400000000000000" pitchFamily="49" charset="-128"/>
                <a:ea typeface="BIZ UDゴシック" panose="020B0400000000000000" pitchFamily="49" charset="-128"/>
              </a:rPr>
              <a:t>名</a:t>
            </a:r>
            <a:endParaRPr kumimoji="1" lang="en-US" altLang="ja-JP" sz="2400" b="1">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DD329876-0245-489F-83C9-7FCC8521333F}"/>
              </a:ext>
            </a:extLst>
          </p:cNvPr>
          <p:cNvSpPr txBox="1"/>
          <p:nvPr/>
        </p:nvSpPr>
        <p:spPr>
          <a:xfrm>
            <a:off x="3075190" y="2084390"/>
            <a:ext cx="2611932" cy="1675587"/>
          </a:xfrm>
          <a:prstGeom prst="rect">
            <a:avLst/>
          </a:prstGeom>
          <a:noFill/>
        </p:spPr>
        <p:txBody>
          <a:bodyPr wrap="square" rtlCol="0">
            <a:spAutoFit/>
          </a:bodyPr>
          <a:lstStyle/>
          <a:p>
            <a:pPr>
              <a:lnSpc>
                <a:spcPts val="3200"/>
              </a:lnSpc>
            </a:pPr>
            <a:r>
              <a:rPr kumimoji="1" lang="ja-JP" altLang="en-US" sz="2400" b="1">
                <a:latin typeface="BIZ UDゴシック" panose="020B0400000000000000" pitchFamily="49" charset="-128"/>
                <a:ea typeface="BIZ UDゴシック" panose="020B0400000000000000" pitchFamily="49" charset="-128"/>
              </a:rPr>
              <a:t>保険年金課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11/ 6</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11/ 9</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9</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11/13</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7</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42DDBECC-B45C-4C23-8CD2-1CF0E8BDC96F}"/>
              </a:ext>
            </a:extLst>
          </p:cNvPr>
          <p:cNvSpPr txBox="1"/>
          <p:nvPr/>
        </p:nvSpPr>
        <p:spPr>
          <a:xfrm>
            <a:off x="6023953" y="2084389"/>
            <a:ext cx="2717837" cy="4548168"/>
          </a:xfrm>
          <a:prstGeom prst="rect">
            <a:avLst/>
          </a:prstGeom>
          <a:noFill/>
        </p:spPr>
        <p:txBody>
          <a:bodyPr wrap="square" rtlCol="0">
            <a:spAutoFit/>
          </a:bodyPr>
          <a:lstStyle/>
          <a:p>
            <a:pPr>
              <a:lnSpc>
                <a:spcPts val="3200"/>
              </a:lnSpc>
            </a:pPr>
            <a:r>
              <a:rPr kumimoji="1" lang="ja-JP" altLang="en-US" sz="2400" b="1">
                <a:latin typeface="BIZ UDゴシック" panose="020B0400000000000000" pitchFamily="49" charset="-128"/>
                <a:ea typeface="BIZ UDゴシック" panose="020B0400000000000000" pitchFamily="49" charset="-128"/>
              </a:rPr>
              <a:t>部長級職員説明</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5/29</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職員課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6/25</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6/27  6</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市民税課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7/ 3</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7/ 4  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7/ 4  5</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健康づくり推進課</a:t>
            </a:r>
            <a:endParaRPr kumimoji="1" lang="en-US" altLang="ja-JP" sz="2400" b="1">
              <a:latin typeface="BIZ UDゴシック" panose="020B0400000000000000" pitchFamily="49" charset="-128"/>
              <a:ea typeface="BIZ UDゴシック" panose="020B0400000000000000" pitchFamily="49" charset="-128"/>
            </a:endParaRPr>
          </a:p>
          <a:p>
            <a:pPr>
              <a:lnSpc>
                <a:spcPts val="3200"/>
              </a:lnSpc>
            </a:pP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7/</a:t>
            </a:r>
            <a:r>
              <a:rPr kumimoji="1" lang="ja-JP" altLang="en-US" sz="2400" b="1">
                <a:latin typeface="BIZ UDゴシック" panose="020B0400000000000000" pitchFamily="49" charset="-128"/>
                <a:ea typeface="BIZ UDゴシック" panose="020B0400000000000000" pitchFamily="49" charset="-128"/>
              </a:rPr>
              <a:t> </a:t>
            </a:r>
            <a:r>
              <a:rPr kumimoji="1" lang="en-US" altLang="ja-JP" sz="2400" b="1">
                <a:latin typeface="BIZ UDゴシック" panose="020B0400000000000000" pitchFamily="49" charset="-128"/>
                <a:ea typeface="BIZ UDゴシック" panose="020B0400000000000000" pitchFamily="49" charset="-128"/>
              </a:rPr>
              <a:t>5  4</a:t>
            </a:r>
            <a:r>
              <a:rPr kumimoji="1" lang="ja-JP" altLang="en-US" sz="2400" b="1">
                <a:latin typeface="BIZ UDゴシック" panose="020B0400000000000000" pitchFamily="49" charset="-128"/>
                <a:ea typeface="BIZ UDゴシック" panose="020B0400000000000000" pitchFamily="49" charset="-128"/>
              </a:rPr>
              <a:t>人</a:t>
            </a:r>
            <a:endParaRPr kumimoji="1" lang="en-US" altLang="ja-JP" sz="2400" b="1">
              <a:latin typeface="BIZ UDゴシック" panose="020B0400000000000000" pitchFamily="49" charset="-128"/>
              <a:ea typeface="BIZ UDゴシック" panose="020B0400000000000000" pitchFamily="49" charset="-128"/>
            </a:endParaRPr>
          </a:p>
        </p:txBody>
      </p:sp>
      <p:sp>
        <p:nvSpPr>
          <p:cNvPr id="15" name="ホームベース 8">
            <a:extLst>
              <a:ext uri="{FF2B5EF4-FFF2-40B4-BE49-F238E27FC236}">
                <a16:creationId xmlns:a16="http://schemas.microsoft.com/office/drawing/2014/main" id="{80EAA1AF-EFC3-4AAC-AB11-5226BD72FF99}"/>
              </a:ext>
            </a:extLst>
          </p:cNvPr>
          <p:cNvSpPr/>
          <p:nvPr/>
        </p:nvSpPr>
        <p:spPr>
          <a:xfrm>
            <a:off x="3075190" y="1261460"/>
            <a:ext cx="2717837" cy="72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r>
              <a:rPr lang="ja-JP" altLang="en-US" sz="2400" b="1">
                <a:solidFill>
                  <a:schemeClr val="bg1"/>
                </a:solidFill>
                <a:latin typeface="BIZ UDゴシック" panose="020B0400000000000000" pitchFamily="49" charset="-128"/>
                <a:ea typeface="BIZ UDゴシック" panose="020B0400000000000000" pitchFamily="49" charset="-128"/>
              </a:rPr>
              <a:t>平成</a:t>
            </a:r>
            <a:r>
              <a:rPr lang="en-US" altLang="ja-JP" sz="2400" b="1">
                <a:solidFill>
                  <a:schemeClr val="bg1"/>
                </a:solidFill>
                <a:latin typeface="BIZ UDゴシック" panose="020B0400000000000000" pitchFamily="49" charset="-128"/>
                <a:ea typeface="BIZ UDゴシック" panose="020B0400000000000000" pitchFamily="49" charset="-128"/>
              </a:rPr>
              <a:t>30</a:t>
            </a:r>
            <a:r>
              <a:rPr lang="ja-JP" altLang="en-US" sz="2400" b="1">
                <a:solidFill>
                  <a:schemeClr val="bg1"/>
                </a:solidFill>
                <a:latin typeface="BIZ UDゴシック" panose="020B0400000000000000" pitchFamily="49" charset="-128"/>
                <a:ea typeface="BIZ UDゴシック" panose="020B0400000000000000" pitchFamily="49" charset="-128"/>
              </a:rPr>
              <a:t>年度</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6" name="ホームベース 8">
            <a:extLst>
              <a:ext uri="{FF2B5EF4-FFF2-40B4-BE49-F238E27FC236}">
                <a16:creationId xmlns:a16="http://schemas.microsoft.com/office/drawing/2014/main" id="{D5E36FF2-AC2C-4495-BCEE-AA0081366A29}"/>
              </a:ext>
            </a:extLst>
          </p:cNvPr>
          <p:cNvSpPr/>
          <p:nvPr/>
        </p:nvSpPr>
        <p:spPr>
          <a:xfrm>
            <a:off x="6023953" y="1261459"/>
            <a:ext cx="2717837" cy="72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r>
              <a:rPr lang="ja-JP" altLang="en-US" sz="2400" b="1">
                <a:solidFill>
                  <a:schemeClr val="bg1"/>
                </a:solidFill>
                <a:latin typeface="BIZ UDゴシック" panose="020B0400000000000000" pitchFamily="49" charset="-128"/>
                <a:ea typeface="BIZ UDゴシック" panose="020B0400000000000000" pitchFamily="49" charset="-128"/>
              </a:rPr>
              <a:t>令和元年度</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7" name="ホームベース 8">
            <a:extLst>
              <a:ext uri="{FF2B5EF4-FFF2-40B4-BE49-F238E27FC236}">
                <a16:creationId xmlns:a16="http://schemas.microsoft.com/office/drawing/2014/main" id="{F5D1F8AF-9618-4214-A6AA-C82FE6A21427}"/>
              </a:ext>
            </a:extLst>
          </p:cNvPr>
          <p:cNvSpPr/>
          <p:nvPr/>
        </p:nvSpPr>
        <p:spPr>
          <a:xfrm>
            <a:off x="8972717" y="1261460"/>
            <a:ext cx="2717837" cy="72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r>
              <a:rPr lang="ja-JP" altLang="en-US" sz="2400" b="1">
                <a:solidFill>
                  <a:schemeClr val="bg1"/>
                </a:solidFill>
                <a:latin typeface="BIZ UDゴシック" panose="020B0400000000000000" pitchFamily="49" charset="-128"/>
                <a:ea typeface="BIZ UDゴシック" panose="020B0400000000000000" pitchFamily="49" charset="-128"/>
              </a:rPr>
              <a:t>令和２年度</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7B98ADB2-837D-4434-B710-C24A4E98E52F}"/>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説明会の実施状況　</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8" name="ホームベース 8">
            <a:extLst>
              <a:ext uri="{FF2B5EF4-FFF2-40B4-BE49-F238E27FC236}">
                <a16:creationId xmlns:a16="http://schemas.microsoft.com/office/drawing/2014/main" id="{4104943F-48C0-4381-82DA-7A9D96123694}"/>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9" name="ホームベース 8">
            <a:extLst>
              <a:ext uri="{FF2B5EF4-FFF2-40B4-BE49-F238E27FC236}">
                <a16:creationId xmlns:a16="http://schemas.microsoft.com/office/drawing/2014/main" id="{D13D7D49-2096-4873-BC16-8642DDD4EA61}"/>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20" name="ホームベース 8">
            <a:extLst>
              <a:ext uri="{FF2B5EF4-FFF2-40B4-BE49-F238E27FC236}">
                <a16:creationId xmlns:a16="http://schemas.microsoft.com/office/drawing/2014/main" id="{81462C96-AC68-4D44-B98D-E2A7839AD006}"/>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21" name="ホームベース 8">
            <a:extLst>
              <a:ext uri="{FF2B5EF4-FFF2-40B4-BE49-F238E27FC236}">
                <a16:creationId xmlns:a16="http://schemas.microsoft.com/office/drawing/2014/main" id="{4EB01701-6F7B-4DDD-963E-E6A050165030}"/>
              </a:ext>
            </a:extLst>
          </p:cNvPr>
          <p:cNvSpPr/>
          <p:nvPr/>
        </p:nvSpPr>
        <p:spPr>
          <a:xfrm rot="5400000">
            <a:off x="906613" y="721230"/>
            <a:ext cx="1079541"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987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88AB78-5D93-4EA7-A76E-A170E4E091D6}"/>
              </a:ext>
            </a:extLst>
          </p:cNvPr>
          <p:cNvSpPr txBox="1"/>
          <p:nvPr/>
        </p:nvSpPr>
        <p:spPr>
          <a:xfrm>
            <a:off x="3048000" y="2188625"/>
            <a:ext cx="9035845" cy="2859950"/>
          </a:xfrm>
          <a:prstGeom prst="rect">
            <a:avLst/>
          </a:prstGeom>
          <a:noFill/>
        </p:spPr>
        <p:txBody>
          <a:bodyPr wrap="square" rtlCol="0">
            <a:spAutoFit/>
          </a:bodyPr>
          <a:lstStyle/>
          <a:p>
            <a:pPr>
              <a:lnSpc>
                <a:spcPct val="200000"/>
              </a:lnSpc>
            </a:pPr>
            <a:r>
              <a:rPr kumimoji="1" lang="ja-JP" altLang="en-US" sz="3200" b="1">
                <a:latin typeface="BIZ UDゴシック" panose="020B0400000000000000" pitchFamily="49" charset="-128"/>
                <a:ea typeface="BIZ UDゴシック" panose="020B0400000000000000" pitchFamily="49" charset="-128"/>
              </a:rPr>
              <a:t>● </a:t>
            </a:r>
            <a:r>
              <a:rPr kumimoji="1" lang="en-US" altLang="ja-JP" sz="3200" b="1">
                <a:latin typeface="BIZ UDゴシック" panose="020B0400000000000000" pitchFamily="49" charset="-128"/>
                <a:ea typeface="BIZ UDゴシック" panose="020B0400000000000000" pitchFamily="49" charset="-128"/>
              </a:rPr>
              <a:t>RPA</a:t>
            </a:r>
            <a:r>
              <a:rPr kumimoji="1" lang="ja-JP" altLang="en-US" sz="3200" b="1">
                <a:latin typeface="BIZ UDゴシック" panose="020B0400000000000000" pitchFamily="49" charset="-128"/>
                <a:ea typeface="BIZ UDゴシック" panose="020B0400000000000000" pitchFamily="49" charset="-128"/>
              </a:rPr>
              <a:t>の機能を正しく理解してもらう</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自分が行っている業務に</a:t>
            </a:r>
            <a:r>
              <a:rPr kumimoji="1" lang="en-US" altLang="ja-JP" sz="3200" b="1">
                <a:latin typeface="BIZ UDゴシック" panose="020B0400000000000000" pitchFamily="49" charset="-128"/>
                <a:ea typeface="BIZ UDゴシック" panose="020B0400000000000000" pitchFamily="49" charset="-128"/>
              </a:rPr>
              <a:t>RPA</a:t>
            </a:r>
            <a:r>
              <a:rPr kumimoji="1" lang="ja-JP" altLang="en-US" sz="3200" b="1">
                <a:latin typeface="BIZ UDゴシック" panose="020B0400000000000000" pitchFamily="49" charset="-128"/>
                <a:ea typeface="BIZ UDゴシック" panose="020B0400000000000000" pitchFamily="49" charset="-128"/>
              </a:rPr>
              <a:t>を活用すると</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en-US" altLang="ja-JP" sz="3200" b="1">
                <a:latin typeface="BIZ UDゴシック" panose="020B0400000000000000" pitchFamily="49" charset="-128"/>
                <a:ea typeface="BIZ UDゴシック" panose="020B0400000000000000" pitchFamily="49" charset="-128"/>
              </a:rPr>
              <a:t> </a:t>
            </a:r>
            <a:r>
              <a:rPr kumimoji="1" lang="ja-JP" altLang="en-US" sz="3200" b="1">
                <a:latin typeface="BIZ UDゴシック" panose="020B0400000000000000" pitchFamily="49" charset="-128"/>
                <a:ea typeface="BIZ UDゴシック" panose="020B0400000000000000" pitchFamily="49" charset="-128"/>
              </a:rPr>
              <a:t>　仕事が楽になるのか？と考えてもらう</a:t>
            </a:r>
            <a:endParaRPr kumimoji="1" lang="en-US" altLang="ja-JP" sz="3200" b="1">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A776641B-0BF7-4FFA-B951-DF20BD831F5B}"/>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導入を予定する課の職員全員に説明を行う</a:t>
            </a:r>
            <a:endParaRPr kumimoji="1"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B5FF26E9-3282-418F-B1EF-50D41A6C8C06}"/>
              </a:ext>
            </a:extLst>
          </p:cNvPr>
          <p:cNvSpPr/>
          <p:nvPr/>
        </p:nvSpPr>
        <p:spPr>
          <a:xfrm>
            <a:off x="114383" y="84841"/>
            <a:ext cx="2520000" cy="556182"/>
          </a:xfrm>
          <a:prstGeom prst="roundRect">
            <a:avLst>
              <a:gd name="adj" fmla="val 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4000"/>
              </a:lnSpc>
            </a:pPr>
            <a:r>
              <a:rPr kumimoji="1" lang="ja-JP" altLang="en-US" sz="2800" b="1">
                <a:solidFill>
                  <a:schemeClr val="bg1"/>
                </a:solidFill>
                <a:latin typeface="BIZ UDゴシック" panose="020B0400000000000000" pitchFamily="49" charset="-128"/>
                <a:ea typeface="BIZ UDゴシック" panose="020B0400000000000000" pitchFamily="49" charset="-128"/>
              </a:rPr>
              <a:t>ポイント２</a:t>
            </a:r>
          </a:p>
        </p:txBody>
      </p:sp>
      <p:sp>
        <p:nvSpPr>
          <p:cNvPr id="11" name="ホームベース 8">
            <a:extLst>
              <a:ext uri="{FF2B5EF4-FFF2-40B4-BE49-F238E27FC236}">
                <a16:creationId xmlns:a16="http://schemas.microsoft.com/office/drawing/2014/main" id="{11F19F5D-D7B1-46C1-8D5E-939BB6ED4049}"/>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A80DD626-EF27-4B0D-A6F5-40E74F92033C}"/>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CF064059-3503-444C-B8B5-20935EFA2E59}"/>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4" name="ホームベース 8">
            <a:extLst>
              <a:ext uri="{FF2B5EF4-FFF2-40B4-BE49-F238E27FC236}">
                <a16:creationId xmlns:a16="http://schemas.microsoft.com/office/drawing/2014/main" id="{9C7108D1-A2C6-4DFC-B79B-15ECF46D18B6}"/>
              </a:ext>
            </a:extLst>
          </p:cNvPr>
          <p:cNvSpPr/>
          <p:nvPr/>
        </p:nvSpPr>
        <p:spPr>
          <a:xfrm rot="5400000">
            <a:off x="906613" y="721230"/>
            <a:ext cx="1079541"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4315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91A4295-28EE-43F8-B989-99BDCF5A278A}"/>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活用の要望を提出＆ヒアリングの実施　</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562D6A70-317D-4DC4-B406-C657844DACE7}"/>
              </a:ext>
            </a:extLst>
          </p:cNvPr>
          <p:cNvGrpSpPr/>
          <p:nvPr/>
        </p:nvGrpSpPr>
        <p:grpSpPr>
          <a:xfrm>
            <a:off x="4483509" y="1801230"/>
            <a:ext cx="5624052" cy="4877572"/>
            <a:chOff x="3009301" y="1261458"/>
            <a:chExt cx="5584368" cy="4988763"/>
          </a:xfrm>
        </p:grpSpPr>
        <p:pic>
          <p:nvPicPr>
            <p:cNvPr id="17" name="図 16" descr="テーブル&#10;&#10;自動的に生成された説明">
              <a:extLst>
                <a:ext uri="{FF2B5EF4-FFF2-40B4-BE49-F238E27FC236}">
                  <a16:creationId xmlns:a16="http://schemas.microsoft.com/office/drawing/2014/main" id="{8B05B8CD-D5CE-4332-8224-01A5E90CFEB2}"/>
                </a:ext>
              </a:extLst>
            </p:cNvPr>
            <p:cNvPicPr>
              <a:picLocks noChangeAspect="1"/>
            </p:cNvPicPr>
            <p:nvPr/>
          </p:nvPicPr>
          <p:blipFill rotWithShape="1">
            <a:blip r:embed="rId3">
              <a:extLst>
                <a:ext uri="{28A0092B-C50C-407E-A947-70E740481C1C}">
                  <a14:useLocalDpi xmlns:a14="http://schemas.microsoft.com/office/drawing/2010/main" val="0"/>
                </a:ext>
              </a:extLst>
            </a:blip>
            <a:srcRect b="26381"/>
            <a:stretch/>
          </p:blipFill>
          <p:spPr>
            <a:xfrm>
              <a:off x="3017689" y="1261458"/>
              <a:ext cx="5575980" cy="3532451"/>
            </a:xfrm>
            <a:prstGeom prst="rect">
              <a:avLst/>
            </a:prstGeom>
          </p:spPr>
        </p:pic>
        <p:pic>
          <p:nvPicPr>
            <p:cNvPr id="16" name="図 15" descr="テーブル&#10;&#10;自動的に生成された説明">
              <a:extLst>
                <a:ext uri="{FF2B5EF4-FFF2-40B4-BE49-F238E27FC236}">
                  <a16:creationId xmlns:a16="http://schemas.microsoft.com/office/drawing/2014/main" id="{C51E5320-7B84-4D82-9813-3878F6912D7C}"/>
                </a:ext>
              </a:extLst>
            </p:cNvPr>
            <p:cNvPicPr>
              <a:picLocks noChangeAspect="1"/>
            </p:cNvPicPr>
            <p:nvPr/>
          </p:nvPicPr>
          <p:blipFill rotWithShape="1">
            <a:blip r:embed="rId4">
              <a:extLst>
                <a:ext uri="{28A0092B-C50C-407E-A947-70E740481C1C}">
                  <a14:useLocalDpi xmlns:a14="http://schemas.microsoft.com/office/drawing/2010/main" val="0"/>
                </a:ext>
              </a:extLst>
            </a:blip>
            <a:srcRect t="13683" b="38942"/>
            <a:stretch/>
          </p:blipFill>
          <p:spPr>
            <a:xfrm>
              <a:off x="3009301" y="4460203"/>
              <a:ext cx="5575980" cy="1790018"/>
            </a:xfrm>
            <a:prstGeom prst="rect">
              <a:avLst/>
            </a:prstGeom>
          </p:spPr>
        </p:pic>
      </p:grpSp>
      <p:sp>
        <p:nvSpPr>
          <p:cNvPr id="6" name="テキスト ボックス 5">
            <a:extLst>
              <a:ext uri="{FF2B5EF4-FFF2-40B4-BE49-F238E27FC236}">
                <a16:creationId xmlns:a16="http://schemas.microsoft.com/office/drawing/2014/main" id="{E96365BE-8098-49B4-A9F0-F2F43F50B690}"/>
              </a:ext>
            </a:extLst>
          </p:cNvPr>
          <p:cNvSpPr txBox="1"/>
          <p:nvPr/>
        </p:nvSpPr>
        <p:spPr>
          <a:xfrm>
            <a:off x="4483509" y="1261459"/>
            <a:ext cx="2341497" cy="471155"/>
          </a:xfrm>
          <a:prstGeom prst="rect">
            <a:avLst/>
          </a:prstGeom>
          <a:noFill/>
        </p:spPr>
        <p:txBody>
          <a:bodyPr wrap="square" rtlCol="0">
            <a:spAutoFit/>
          </a:bodyPr>
          <a:lstStyle/>
          <a:p>
            <a:pPr>
              <a:lnSpc>
                <a:spcPts val="3400"/>
              </a:lnSpc>
            </a:pPr>
            <a:r>
              <a:rPr kumimoji="1" lang="ja-JP" altLang="en-US" sz="2800" b="1">
                <a:latin typeface="BIZ UDゴシック" panose="020B0400000000000000" pitchFamily="49" charset="-128"/>
                <a:ea typeface="BIZ UDゴシック" panose="020B0400000000000000" pitchFamily="49" charset="-128"/>
              </a:rPr>
              <a:t>業務調査票</a:t>
            </a:r>
            <a:endParaRPr kumimoji="1" lang="en-US" altLang="ja-JP" sz="3200" b="1">
              <a:latin typeface="BIZ UDゴシック" panose="020B0400000000000000" pitchFamily="49" charset="-128"/>
              <a:ea typeface="BIZ UDゴシック" panose="020B0400000000000000" pitchFamily="49" charset="-128"/>
            </a:endParaRPr>
          </a:p>
        </p:txBody>
      </p:sp>
      <p:sp>
        <p:nvSpPr>
          <p:cNvPr id="11" name="ホームベース 8">
            <a:extLst>
              <a:ext uri="{FF2B5EF4-FFF2-40B4-BE49-F238E27FC236}">
                <a16:creationId xmlns:a16="http://schemas.microsoft.com/office/drawing/2014/main" id="{C6667D1C-56A9-4CB8-9F9A-12F269BC7361}"/>
              </a:ext>
            </a:extLst>
          </p:cNvPr>
          <p:cNvSpPr/>
          <p:nvPr/>
        </p:nvSpPr>
        <p:spPr>
          <a:xfrm rot="5400000">
            <a:off x="906614" y="2119263"/>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AA19963E-6B3E-4446-B4EB-03D7022C0E9C}"/>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CE98C66F-1519-4C37-A6E2-6953F268EDB1}"/>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9" name="ホームベース 8">
            <a:extLst>
              <a:ext uri="{FF2B5EF4-FFF2-40B4-BE49-F238E27FC236}">
                <a16:creationId xmlns:a16="http://schemas.microsoft.com/office/drawing/2014/main" id="{4E6210C0-0F39-45CA-B737-19D70D7BD78B}"/>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2772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588AB78-5D93-4EA7-A76E-A170E4E091D6}"/>
              </a:ext>
            </a:extLst>
          </p:cNvPr>
          <p:cNvSpPr txBox="1"/>
          <p:nvPr/>
        </p:nvSpPr>
        <p:spPr>
          <a:xfrm>
            <a:off x="3048001" y="2309057"/>
            <a:ext cx="8898194" cy="2859950"/>
          </a:xfrm>
          <a:prstGeom prst="rect">
            <a:avLst/>
          </a:prstGeom>
          <a:noFill/>
        </p:spPr>
        <p:txBody>
          <a:bodyPr wrap="square" rtlCol="0">
            <a:spAutoFit/>
          </a:bodyPr>
          <a:lstStyle/>
          <a:p>
            <a:pPr>
              <a:lnSpc>
                <a:spcPct val="200000"/>
              </a:lnSpc>
            </a:pPr>
            <a:r>
              <a:rPr kumimoji="1" lang="ja-JP" altLang="en-US" sz="3200" b="1">
                <a:latin typeface="BIZ UDゴシック" panose="020B0400000000000000" pitchFamily="49" charset="-128"/>
                <a:ea typeface="BIZ UDゴシック" panose="020B0400000000000000" pitchFamily="49" charset="-128"/>
              </a:rPr>
              <a:t>● 対象の部署での導入事例を早く作りあげる</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稼働状況を見ると</a:t>
            </a:r>
            <a:r>
              <a:rPr kumimoji="1" lang="en-US" altLang="ja-JP" sz="3200" b="1">
                <a:latin typeface="BIZ UDゴシック" panose="020B0400000000000000" pitchFamily="49" charset="-128"/>
                <a:ea typeface="BIZ UDゴシック" panose="020B0400000000000000" pitchFamily="49" charset="-128"/>
              </a:rPr>
              <a:t>RPA</a:t>
            </a:r>
            <a:r>
              <a:rPr kumimoji="1" lang="ja-JP" altLang="en-US" sz="3200" b="1">
                <a:latin typeface="BIZ UDゴシック" panose="020B0400000000000000" pitchFamily="49" charset="-128"/>
                <a:ea typeface="BIZ UDゴシック" panose="020B0400000000000000" pitchFamily="49" charset="-128"/>
              </a:rPr>
              <a:t>の理解が深まる</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要望があったものはすべて対応していく</a:t>
            </a:r>
            <a:endParaRPr kumimoji="1" lang="en-US" altLang="ja-JP" sz="3200" b="1">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A776641B-0BF7-4FFA-B951-DF20BD831F5B}"/>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情報部門へ直接要望する</a:t>
            </a:r>
            <a:endParaRPr kumimoji="1"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1" name="ホームベース 8">
            <a:extLst>
              <a:ext uri="{FF2B5EF4-FFF2-40B4-BE49-F238E27FC236}">
                <a16:creationId xmlns:a16="http://schemas.microsoft.com/office/drawing/2014/main" id="{4CDDF11B-8508-4100-9D2E-738D7EB5DFAE}"/>
              </a:ext>
            </a:extLst>
          </p:cNvPr>
          <p:cNvSpPr/>
          <p:nvPr/>
        </p:nvSpPr>
        <p:spPr>
          <a:xfrm rot="5400000">
            <a:off x="906614" y="2119263"/>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4C320956-0C0D-4852-B2A6-BEC6A1FB7688}"/>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CCCF13E8-B67A-4BBC-B31C-554D36010367}"/>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4" name="ホームベース 8">
            <a:extLst>
              <a:ext uri="{FF2B5EF4-FFF2-40B4-BE49-F238E27FC236}">
                <a16:creationId xmlns:a16="http://schemas.microsoft.com/office/drawing/2014/main" id="{62CE698F-6572-4029-BA39-9A6AB41B53C0}"/>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1F763F82-F372-4B83-97E5-84AC152E061E}"/>
              </a:ext>
            </a:extLst>
          </p:cNvPr>
          <p:cNvSpPr/>
          <p:nvPr/>
        </p:nvSpPr>
        <p:spPr>
          <a:xfrm>
            <a:off x="114383" y="84841"/>
            <a:ext cx="2520000" cy="556182"/>
          </a:xfrm>
          <a:prstGeom prst="roundRect">
            <a:avLst>
              <a:gd name="adj" fmla="val 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4000"/>
              </a:lnSpc>
            </a:pPr>
            <a:r>
              <a:rPr kumimoji="1" lang="ja-JP" altLang="en-US" sz="2800" b="1">
                <a:solidFill>
                  <a:schemeClr val="bg1"/>
                </a:solidFill>
                <a:latin typeface="BIZ UDゴシック" panose="020B0400000000000000" pitchFamily="49" charset="-128"/>
                <a:ea typeface="BIZ UDゴシック" panose="020B0400000000000000" pitchFamily="49" charset="-128"/>
              </a:rPr>
              <a:t>ポイント３</a:t>
            </a:r>
          </a:p>
        </p:txBody>
      </p:sp>
    </p:spTree>
    <p:extLst>
      <p:ext uri="{BB962C8B-B14F-4D97-AF65-F5344CB8AC3E}">
        <p14:creationId xmlns:p14="http://schemas.microsoft.com/office/powerpoint/2010/main" val="74067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D99644F-99AF-47EF-B85D-BB7190D455F4}"/>
              </a:ext>
            </a:extLst>
          </p:cNvPr>
          <p:cNvSpPr/>
          <p:nvPr/>
        </p:nvSpPr>
        <p:spPr>
          <a:xfrm>
            <a:off x="7694444" y="1438230"/>
            <a:ext cx="3576831" cy="357683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b="1">
                <a:latin typeface="BIZ UDゴシック" panose="020B0400000000000000" pitchFamily="49" charset="-128"/>
                <a:ea typeface="BIZ UDゴシック" panose="020B0400000000000000" pitchFamily="49" charset="-128"/>
              </a:rPr>
              <a:t>業務部門</a:t>
            </a:r>
            <a:endParaRPr kumimoji="1" lang="en-US" altLang="ja-JP" sz="3200" b="1">
              <a:latin typeface="BIZ UDゴシック" panose="020B0400000000000000" pitchFamily="49" charset="-128"/>
              <a:ea typeface="BIZ UDゴシック" panose="020B0400000000000000" pitchFamily="49" charset="-128"/>
            </a:endParaRPr>
          </a:p>
          <a:p>
            <a:pPr algn="ctr"/>
            <a:endParaRPr kumimoji="1" lang="en-US" altLang="ja-JP" sz="2400" b="1">
              <a:latin typeface="BIZ UDゴシック" panose="020B0400000000000000" pitchFamily="49" charset="-128"/>
              <a:ea typeface="BIZ UDゴシック" panose="020B0400000000000000" pitchFamily="49" charset="-128"/>
            </a:endParaRPr>
          </a:p>
          <a:p>
            <a:pPr algn="ct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シナリオの実行</a:t>
            </a:r>
            <a:endParaRPr kumimoji="1" lang="en-US" altLang="ja-JP" sz="2400" b="1">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AADF9A89-D437-4878-BBEC-E1A23A72B434}"/>
              </a:ext>
            </a:extLst>
          </p:cNvPr>
          <p:cNvSpPr/>
          <p:nvPr/>
        </p:nvSpPr>
        <p:spPr>
          <a:xfrm>
            <a:off x="3583278" y="1438230"/>
            <a:ext cx="3576831" cy="357683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200" b="1">
                <a:latin typeface="BIZ UDゴシック" panose="020B0400000000000000" pitchFamily="49" charset="-128"/>
                <a:ea typeface="BIZ UDゴシック" panose="020B0400000000000000" pitchFamily="49" charset="-128"/>
              </a:rPr>
              <a:t>情報部門</a:t>
            </a:r>
            <a:endParaRPr kumimoji="1" lang="en-US" altLang="ja-JP" sz="3200" b="1">
              <a:latin typeface="BIZ UDゴシック" panose="020B0400000000000000" pitchFamily="49" charset="-128"/>
              <a:ea typeface="BIZ UDゴシック" panose="020B0400000000000000" pitchFamily="49" charset="-128"/>
            </a:endParaRPr>
          </a:p>
          <a:p>
            <a:pPr algn="ctr"/>
            <a:endParaRPr kumimoji="1" lang="en-US" altLang="ja-JP" sz="2400" b="1">
              <a:latin typeface="BIZ UDゴシック" panose="020B0400000000000000" pitchFamily="49" charset="-128"/>
              <a:ea typeface="BIZ UDゴシック" panose="020B0400000000000000" pitchFamily="49" charset="-128"/>
            </a:endParaRPr>
          </a:p>
          <a:p>
            <a:pPr algn="ct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シナリオの作成</a:t>
            </a:r>
            <a:endParaRPr kumimoji="1" lang="en-US" altLang="ja-JP" sz="2400" b="1">
              <a:latin typeface="BIZ UDゴシック" panose="020B0400000000000000" pitchFamily="49" charset="-128"/>
              <a:ea typeface="BIZ UDゴシック" panose="020B0400000000000000" pitchFamily="49" charset="-128"/>
            </a:endParaRPr>
          </a:p>
          <a:p>
            <a:pPr algn="ctr"/>
            <a:r>
              <a:rPr kumimoji="1" lang="ja-JP" altLang="en-US" sz="2400" b="1">
                <a:latin typeface="BIZ UDゴシック" panose="020B0400000000000000" pitchFamily="49" charset="-128"/>
                <a:ea typeface="BIZ UDゴシック" panose="020B0400000000000000" pitchFamily="49" charset="-128"/>
              </a:rPr>
              <a:t>（一部委託）</a:t>
            </a:r>
            <a:endParaRPr kumimoji="1" lang="en-US" altLang="ja-JP" sz="2400" b="1">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BF4E85BD-E4F9-40A6-81F3-B442465F8E93}"/>
              </a:ext>
            </a:extLst>
          </p:cNvPr>
          <p:cNvSpPr txBox="1"/>
          <p:nvPr/>
        </p:nvSpPr>
        <p:spPr>
          <a:xfrm>
            <a:off x="2853646" y="5178374"/>
            <a:ext cx="5681604" cy="1034386"/>
          </a:xfrm>
          <a:prstGeom prst="rect">
            <a:avLst/>
          </a:prstGeom>
          <a:noFill/>
        </p:spPr>
        <p:txBody>
          <a:bodyPr wrap="square" rtlCol="0">
            <a:spAutoFit/>
          </a:bodyPr>
          <a:lstStyle/>
          <a:p>
            <a:pPr algn="ctr">
              <a:lnSpc>
                <a:spcPts val="4000"/>
              </a:lnSpc>
            </a:pP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シナリオ内製率　</a:t>
            </a:r>
            <a:r>
              <a:rPr kumimoji="1" lang="en-US" altLang="ja-JP" sz="2800" b="1">
                <a:latin typeface="BIZ UDゴシック" panose="020B0400000000000000" pitchFamily="49" charset="-128"/>
                <a:ea typeface="BIZ UDゴシック" panose="020B0400000000000000" pitchFamily="49" charset="-128"/>
              </a:rPr>
              <a:t>82</a:t>
            </a:r>
            <a:r>
              <a:rPr kumimoji="1" lang="ja-JP" altLang="en-US" sz="2800" b="1">
                <a:latin typeface="BIZ UDゴシック" panose="020B0400000000000000" pitchFamily="49" charset="-128"/>
                <a:ea typeface="BIZ UDゴシック" panose="020B0400000000000000" pitchFamily="49" charset="-128"/>
              </a:rPr>
              <a:t>％</a:t>
            </a:r>
            <a:endParaRPr kumimoji="1" lang="en-US" altLang="ja-JP" sz="2800" b="1">
              <a:latin typeface="BIZ UDゴシック" panose="020B0400000000000000" pitchFamily="49" charset="-128"/>
              <a:ea typeface="BIZ UDゴシック" panose="020B0400000000000000" pitchFamily="49" charset="-128"/>
            </a:endParaRPr>
          </a:p>
          <a:p>
            <a:pPr algn="ctr">
              <a:lnSpc>
                <a:spcPts val="4000"/>
              </a:lnSpc>
            </a:pPr>
            <a:r>
              <a:rPr kumimoji="1" lang="ja-JP" altLang="en-US" sz="2400" b="1">
                <a:latin typeface="BIZ UDゴシック" panose="020B0400000000000000" pitchFamily="49" charset="-128"/>
                <a:ea typeface="BIZ UDゴシック" panose="020B0400000000000000" pitchFamily="49" charset="-128"/>
              </a:rPr>
              <a:t>（職員作成</a:t>
            </a:r>
            <a:r>
              <a:rPr kumimoji="1" lang="en-US" altLang="ja-JP" sz="2400" b="1">
                <a:latin typeface="BIZ UDゴシック" panose="020B0400000000000000" pitchFamily="49" charset="-128"/>
                <a:ea typeface="BIZ UDゴシック" panose="020B0400000000000000" pitchFamily="49" charset="-128"/>
              </a:rPr>
              <a:t>72</a:t>
            </a:r>
            <a:r>
              <a:rPr kumimoji="1" lang="ja-JP" altLang="en-US" sz="2400" b="1">
                <a:latin typeface="BIZ UDゴシック" panose="020B0400000000000000" pitchFamily="49" charset="-128"/>
                <a:ea typeface="BIZ UDゴシック" panose="020B0400000000000000" pitchFamily="49" charset="-128"/>
              </a:rPr>
              <a:t>シナリオ</a:t>
            </a:r>
            <a:r>
              <a:rPr kumimoji="1" lang="en-US" altLang="ja-JP" sz="2400" b="1">
                <a:latin typeface="BIZ UDゴシック" panose="020B0400000000000000" pitchFamily="49" charset="-128"/>
                <a:ea typeface="BIZ UDゴシック" panose="020B0400000000000000" pitchFamily="49" charset="-128"/>
              </a:rPr>
              <a:t>/</a:t>
            </a:r>
            <a:r>
              <a:rPr kumimoji="1" lang="ja-JP" altLang="en-US" sz="2400" b="1">
                <a:latin typeface="BIZ UDゴシック" panose="020B0400000000000000" pitchFamily="49" charset="-128"/>
                <a:ea typeface="BIZ UDゴシック" panose="020B0400000000000000" pitchFamily="49" charset="-128"/>
              </a:rPr>
              <a:t>全</a:t>
            </a:r>
            <a:r>
              <a:rPr kumimoji="1" lang="en-US" altLang="ja-JP" sz="2400" b="1">
                <a:latin typeface="BIZ UDゴシック" panose="020B0400000000000000" pitchFamily="49" charset="-128"/>
                <a:ea typeface="BIZ UDゴシック" panose="020B0400000000000000" pitchFamily="49" charset="-128"/>
              </a:rPr>
              <a:t>87</a:t>
            </a:r>
            <a:r>
              <a:rPr kumimoji="1" lang="ja-JP" altLang="en-US" sz="2400" b="1">
                <a:latin typeface="BIZ UDゴシック" panose="020B0400000000000000" pitchFamily="49" charset="-128"/>
                <a:ea typeface="BIZ UDゴシック" panose="020B0400000000000000" pitchFamily="49" charset="-128"/>
              </a:rPr>
              <a:t>シナリオ）</a:t>
            </a:r>
            <a:r>
              <a:rPr kumimoji="1" lang="en-US" altLang="ja-JP" sz="2400" b="1">
                <a:latin typeface="BIZ UDゴシック" panose="020B0400000000000000" pitchFamily="49" charset="-128"/>
                <a:ea typeface="BIZ UDゴシック" panose="020B0400000000000000" pitchFamily="49" charset="-128"/>
              </a:rPr>
              <a:t> </a:t>
            </a:r>
          </a:p>
        </p:txBody>
      </p:sp>
      <p:sp>
        <p:nvSpPr>
          <p:cNvPr id="7" name="テキスト ボックス 6">
            <a:extLst>
              <a:ext uri="{FF2B5EF4-FFF2-40B4-BE49-F238E27FC236}">
                <a16:creationId xmlns:a16="http://schemas.microsoft.com/office/drawing/2014/main" id="{9201DFD8-5641-4FA5-85D7-E7A79E3698A0}"/>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a:t>
            </a:r>
            <a:r>
              <a:rPr kumimoji="1" lang="en-US" altLang="ja-JP" sz="3200" b="1">
                <a:solidFill>
                  <a:schemeClr val="bg1"/>
                </a:solidFill>
                <a:latin typeface="BIZ UDゴシック" panose="020B0400000000000000" pitchFamily="49" charset="-128"/>
                <a:ea typeface="BIZ UDゴシック" panose="020B0400000000000000" pitchFamily="49" charset="-128"/>
              </a:rPr>
              <a:t> RPA</a:t>
            </a:r>
            <a:r>
              <a:rPr kumimoji="1" lang="ja-JP" altLang="en-US" sz="3200" b="1">
                <a:solidFill>
                  <a:schemeClr val="bg1"/>
                </a:solidFill>
                <a:latin typeface="BIZ UDゴシック" panose="020B0400000000000000" pitchFamily="49" charset="-128"/>
                <a:ea typeface="BIZ UDゴシック" panose="020B0400000000000000" pitchFamily="49" charset="-128"/>
              </a:rPr>
              <a:t>シナリオの作成・実行の体制</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B97DC09C-D4FC-4A8C-B247-6DC2A2AA52E8}"/>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4" name="ホームベース 8">
            <a:extLst>
              <a:ext uri="{FF2B5EF4-FFF2-40B4-BE49-F238E27FC236}">
                <a16:creationId xmlns:a16="http://schemas.microsoft.com/office/drawing/2014/main" id="{5FC2E8C6-88D2-4C2C-B4BE-C03AE02CA105}"/>
              </a:ext>
            </a:extLst>
          </p:cNvPr>
          <p:cNvSpPr/>
          <p:nvPr/>
        </p:nvSpPr>
        <p:spPr>
          <a:xfrm rot="5400000">
            <a:off x="906613" y="3517295"/>
            <a:ext cx="1079540"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5" name="ホームベース 8">
            <a:extLst>
              <a:ext uri="{FF2B5EF4-FFF2-40B4-BE49-F238E27FC236}">
                <a16:creationId xmlns:a16="http://schemas.microsoft.com/office/drawing/2014/main" id="{D8048B71-FE8D-4B9F-8AE0-789B09B521A2}"/>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6" name="ホームベース 8">
            <a:extLst>
              <a:ext uri="{FF2B5EF4-FFF2-40B4-BE49-F238E27FC236}">
                <a16:creationId xmlns:a16="http://schemas.microsoft.com/office/drawing/2014/main" id="{A15CAA3F-3302-4EDF-8903-0B772E09DDA2}"/>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980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ホームベース 8">
            <a:extLst>
              <a:ext uri="{FF2B5EF4-FFF2-40B4-BE49-F238E27FC236}">
                <a16:creationId xmlns:a16="http://schemas.microsoft.com/office/drawing/2014/main" id="{1E95A811-F1DF-4FBA-86E5-D086DDD42162}"/>
              </a:ext>
            </a:extLst>
          </p:cNvPr>
          <p:cNvSpPr/>
          <p:nvPr/>
        </p:nvSpPr>
        <p:spPr>
          <a:xfrm>
            <a:off x="3163813" y="2776658"/>
            <a:ext cx="1629997" cy="567234"/>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ct val="150000"/>
              </a:lnSpc>
            </a:pPr>
            <a:r>
              <a:rPr lang="ja-JP" altLang="en-US" sz="2000" b="1">
                <a:solidFill>
                  <a:schemeClr val="bg1"/>
                </a:solidFill>
                <a:latin typeface="BIZ UDゴシック" panose="020B0400000000000000" pitchFamily="49" charset="-128"/>
                <a:ea typeface="BIZ UDゴシック" panose="020B0400000000000000" pitchFamily="49" charset="-128"/>
              </a:rPr>
              <a:t>平成</a:t>
            </a:r>
            <a:r>
              <a:rPr lang="en-US" altLang="ja-JP" sz="2000" b="1">
                <a:solidFill>
                  <a:schemeClr val="bg1"/>
                </a:solidFill>
                <a:latin typeface="BIZ UDゴシック" panose="020B0400000000000000" pitchFamily="49" charset="-128"/>
                <a:ea typeface="BIZ UDゴシック" panose="020B0400000000000000" pitchFamily="49" charset="-128"/>
              </a:rPr>
              <a:t>30</a:t>
            </a:r>
            <a:r>
              <a:rPr lang="ja-JP" altLang="en-US" sz="2000" b="1">
                <a:solidFill>
                  <a:schemeClr val="bg1"/>
                </a:solidFill>
                <a:latin typeface="BIZ UDゴシック" panose="020B0400000000000000" pitchFamily="49" charset="-128"/>
                <a:ea typeface="BIZ UDゴシック" panose="020B0400000000000000" pitchFamily="49" charset="-128"/>
              </a:rPr>
              <a:t>年度</a:t>
            </a:r>
            <a:endParaRPr lang="en-US" altLang="ja-JP" sz="2000" b="1">
              <a:solidFill>
                <a:schemeClr val="bg1"/>
              </a:solidFill>
              <a:latin typeface="BIZ UDゴシック" panose="020B0400000000000000" pitchFamily="49" charset="-128"/>
              <a:ea typeface="BIZ UDゴシック" panose="020B0400000000000000" pitchFamily="49" charset="-128"/>
            </a:endParaRPr>
          </a:p>
        </p:txBody>
      </p:sp>
      <p:sp>
        <p:nvSpPr>
          <p:cNvPr id="5" name="ホームベース 8">
            <a:extLst>
              <a:ext uri="{FF2B5EF4-FFF2-40B4-BE49-F238E27FC236}">
                <a16:creationId xmlns:a16="http://schemas.microsoft.com/office/drawing/2014/main" id="{5755E43B-386D-480F-9A9F-06E57E0C8866}"/>
              </a:ext>
            </a:extLst>
          </p:cNvPr>
          <p:cNvSpPr/>
          <p:nvPr/>
        </p:nvSpPr>
        <p:spPr>
          <a:xfrm>
            <a:off x="4945010" y="2751466"/>
            <a:ext cx="1629997" cy="567234"/>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ct val="150000"/>
              </a:lnSpc>
            </a:pPr>
            <a:r>
              <a:rPr lang="ja-JP" altLang="en-US" sz="2000" b="1">
                <a:solidFill>
                  <a:schemeClr val="bg1"/>
                </a:solidFill>
                <a:latin typeface="BIZ UDゴシック" panose="020B0400000000000000" pitchFamily="49" charset="-128"/>
                <a:ea typeface="BIZ UDゴシック" panose="020B0400000000000000" pitchFamily="49" charset="-128"/>
              </a:rPr>
              <a:t>令和元年度</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6" name="ホームベース 8">
            <a:extLst>
              <a:ext uri="{FF2B5EF4-FFF2-40B4-BE49-F238E27FC236}">
                <a16:creationId xmlns:a16="http://schemas.microsoft.com/office/drawing/2014/main" id="{BC0D2FCC-0197-496E-A9C2-69DF0F5D2E75}"/>
              </a:ext>
            </a:extLst>
          </p:cNvPr>
          <p:cNvSpPr/>
          <p:nvPr/>
        </p:nvSpPr>
        <p:spPr>
          <a:xfrm>
            <a:off x="6726207" y="2737034"/>
            <a:ext cx="1629997" cy="567234"/>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ct val="150000"/>
              </a:lnSpc>
            </a:pPr>
            <a:r>
              <a:rPr lang="ja-JP" altLang="en-US" sz="2000" b="1">
                <a:solidFill>
                  <a:schemeClr val="bg1"/>
                </a:solidFill>
                <a:latin typeface="BIZ UDゴシック" panose="020B0400000000000000" pitchFamily="49" charset="-128"/>
                <a:ea typeface="BIZ UDゴシック" panose="020B0400000000000000" pitchFamily="49" charset="-128"/>
              </a:rPr>
              <a:t>令和２年度</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7" name="ホームベース 8">
            <a:extLst>
              <a:ext uri="{FF2B5EF4-FFF2-40B4-BE49-F238E27FC236}">
                <a16:creationId xmlns:a16="http://schemas.microsoft.com/office/drawing/2014/main" id="{AD95F1FD-69C3-43A9-8517-AC2CF8758542}"/>
              </a:ext>
            </a:extLst>
          </p:cNvPr>
          <p:cNvSpPr/>
          <p:nvPr/>
        </p:nvSpPr>
        <p:spPr>
          <a:xfrm>
            <a:off x="8507403" y="2722723"/>
            <a:ext cx="1629997" cy="567234"/>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ct val="150000"/>
              </a:lnSpc>
            </a:pPr>
            <a:r>
              <a:rPr lang="ja-JP" altLang="en-US" sz="2000" b="1">
                <a:solidFill>
                  <a:schemeClr val="bg1"/>
                </a:solidFill>
                <a:latin typeface="BIZ UDゴシック" panose="020B0400000000000000" pitchFamily="49" charset="-128"/>
                <a:ea typeface="BIZ UDゴシック" panose="020B0400000000000000" pitchFamily="49" charset="-128"/>
              </a:rPr>
              <a:t>令和３年度</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8" name="ホームベース 8">
            <a:extLst>
              <a:ext uri="{FF2B5EF4-FFF2-40B4-BE49-F238E27FC236}">
                <a16:creationId xmlns:a16="http://schemas.microsoft.com/office/drawing/2014/main" id="{F1FF0D43-B3C0-4DA0-A6C3-DDF8864FDC3F}"/>
              </a:ext>
            </a:extLst>
          </p:cNvPr>
          <p:cNvSpPr/>
          <p:nvPr/>
        </p:nvSpPr>
        <p:spPr>
          <a:xfrm>
            <a:off x="10288599" y="2722722"/>
            <a:ext cx="1629997" cy="567234"/>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ct val="150000"/>
              </a:lnSpc>
            </a:pPr>
            <a:r>
              <a:rPr lang="ja-JP" altLang="en-US" sz="2000" b="1">
                <a:solidFill>
                  <a:schemeClr val="bg1"/>
                </a:solidFill>
                <a:latin typeface="BIZ UDゴシック" panose="020B0400000000000000" pitchFamily="49" charset="-128"/>
                <a:ea typeface="BIZ UDゴシック" panose="020B0400000000000000" pitchFamily="49" charset="-128"/>
              </a:rPr>
              <a:t>令和４年度</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B05939D0-F79D-4ECA-AA2A-A30D29896275}"/>
              </a:ext>
            </a:extLst>
          </p:cNvPr>
          <p:cNvGrpSpPr/>
          <p:nvPr/>
        </p:nvGrpSpPr>
        <p:grpSpPr>
          <a:xfrm>
            <a:off x="3674103" y="3537592"/>
            <a:ext cx="593743" cy="653844"/>
            <a:chOff x="4468732" y="1187777"/>
            <a:chExt cx="866983" cy="954492"/>
          </a:xfrm>
          <a:solidFill>
            <a:srgbClr val="00B050"/>
          </a:solidFill>
        </p:grpSpPr>
        <p:sp>
          <p:nvSpPr>
            <p:cNvPr id="9" name="楕円 8">
              <a:extLst>
                <a:ext uri="{FF2B5EF4-FFF2-40B4-BE49-F238E27FC236}">
                  <a16:creationId xmlns:a16="http://schemas.microsoft.com/office/drawing/2014/main" id="{E1CE4E62-4BBD-4783-94C9-5FFCBFCADBDE}"/>
                </a:ext>
              </a:extLst>
            </p:cNvPr>
            <p:cNvSpPr/>
            <p:nvPr/>
          </p:nvSpPr>
          <p:spPr>
            <a:xfrm>
              <a:off x="4657125" y="1187777"/>
              <a:ext cx="490195" cy="4901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論理積ゲート 9">
              <a:extLst>
                <a:ext uri="{FF2B5EF4-FFF2-40B4-BE49-F238E27FC236}">
                  <a16:creationId xmlns:a16="http://schemas.microsoft.com/office/drawing/2014/main" id="{EEE211D0-3A81-4476-9BC0-76EAE1B3385D}"/>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楕円 54">
            <a:extLst>
              <a:ext uri="{FF2B5EF4-FFF2-40B4-BE49-F238E27FC236}">
                <a16:creationId xmlns:a16="http://schemas.microsoft.com/office/drawing/2014/main" id="{001AB097-0DBB-4EBA-AC32-1B1F66EB125F}"/>
              </a:ext>
            </a:extLst>
          </p:cNvPr>
          <p:cNvSpPr/>
          <p:nvPr/>
        </p:nvSpPr>
        <p:spPr>
          <a:xfrm>
            <a:off x="8767904" y="5936340"/>
            <a:ext cx="1151174" cy="67945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latin typeface="BIZ UDゴシック" panose="020B0400000000000000" pitchFamily="49" charset="-128"/>
                <a:ea typeface="BIZ UDゴシック" panose="020B0400000000000000" pitchFamily="49" charset="-128"/>
              </a:rPr>
              <a:t>委託</a:t>
            </a:r>
          </a:p>
        </p:txBody>
      </p:sp>
      <p:sp>
        <p:nvSpPr>
          <p:cNvPr id="56" name="楕円 55">
            <a:extLst>
              <a:ext uri="{FF2B5EF4-FFF2-40B4-BE49-F238E27FC236}">
                <a16:creationId xmlns:a16="http://schemas.microsoft.com/office/drawing/2014/main" id="{CA254E98-001E-43E4-BE04-F5853C49A536}"/>
              </a:ext>
            </a:extLst>
          </p:cNvPr>
          <p:cNvSpPr/>
          <p:nvPr/>
        </p:nvSpPr>
        <p:spPr>
          <a:xfrm>
            <a:off x="10556876" y="5936340"/>
            <a:ext cx="1151174" cy="67945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latin typeface="BIZ UDゴシック" panose="020B0400000000000000" pitchFamily="49" charset="-128"/>
                <a:ea typeface="BIZ UDゴシック" panose="020B0400000000000000" pitchFamily="49" charset="-128"/>
              </a:rPr>
              <a:t>委託</a:t>
            </a:r>
          </a:p>
        </p:txBody>
      </p:sp>
      <p:sp>
        <p:nvSpPr>
          <p:cNvPr id="57" name="楕円 56">
            <a:extLst>
              <a:ext uri="{FF2B5EF4-FFF2-40B4-BE49-F238E27FC236}">
                <a16:creationId xmlns:a16="http://schemas.microsoft.com/office/drawing/2014/main" id="{4A7FAA11-4D7F-47CF-ABBB-0EAA920AD2A6}"/>
              </a:ext>
            </a:extLst>
          </p:cNvPr>
          <p:cNvSpPr/>
          <p:nvPr/>
        </p:nvSpPr>
        <p:spPr>
          <a:xfrm>
            <a:off x="5189960" y="5936340"/>
            <a:ext cx="1151174" cy="67945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latin typeface="BIZ UDゴシック" panose="020B0400000000000000" pitchFamily="49" charset="-128"/>
                <a:ea typeface="BIZ UDゴシック" panose="020B0400000000000000" pitchFamily="49" charset="-128"/>
              </a:rPr>
              <a:t>委託</a:t>
            </a:r>
          </a:p>
        </p:txBody>
      </p:sp>
      <p:sp>
        <p:nvSpPr>
          <p:cNvPr id="58" name="楕円 57">
            <a:extLst>
              <a:ext uri="{FF2B5EF4-FFF2-40B4-BE49-F238E27FC236}">
                <a16:creationId xmlns:a16="http://schemas.microsoft.com/office/drawing/2014/main" id="{DBD0CE3E-1C04-4413-95C1-536AD7AC746A}"/>
              </a:ext>
            </a:extLst>
          </p:cNvPr>
          <p:cNvSpPr/>
          <p:nvPr/>
        </p:nvSpPr>
        <p:spPr>
          <a:xfrm>
            <a:off x="6978932" y="5936340"/>
            <a:ext cx="1151174" cy="67945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latin typeface="BIZ UDゴシック" panose="020B0400000000000000" pitchFamily="49" charset="-128"/>
                <a:ea typeface="BIZ UDゴシック" panose="020B0400000000000000" pitchFamily="49" charset="-128"/>
              </a:rPr>
              <a:t>委託</a:t>
            </a:r>
          </a:p>
        </p:txBody>
      </p:sp>
      <p:sp>
        <p:nvSpPr>
          <p:cNvPr id="45" name="矢印: 下 44">
            <a:extLst>
              <a:ext uri="{FF2B5EF4-FFF2-40B4-BE49-F238E27FC236}">
                <a16:creationId xmlns:a16="http://schemas.microsoft.com/office/drawing/2014/main" id="{5A72ABE1-A8C8-45C3-9B77-1484DD201B89}"/>
              </a:ext>
            </a:extLst>
          </p:cNvPr>
          <p:cNvSpPr/>
          <p:nvPr/>
        </p:nvSpPr>
        <p:spPr>
          <a:xfrm rot="16200000">
            <a:off x="4602699" y="3628972"/>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3352920-EE74-4B07-A97E-E2ECBF0BD506}"/>
              </a:ext>
            </a:extLst>
          </p:cNvPr>
          <p:cNvSpPr txBox="1"/>
          <p:nvPr/>
        </p:nvSpPr>
        <p:spPr>
          <a:xfrm>
            <a:off x="3119864" y="1000149"/>
            <a:ext cx="8699680" cy="1275221"/>
          </a:xfrm>
          <a:prstGeom prst="rect">
            <a:avLst/>
          </a:prstGeom>
          <a:noFill/>
          <a:ln>
            <a:noFill/>
          </a:ln>
        </p:spPr>
        <p:txBody>
          <a:bodyPr wrap="square" rtlCol="0">
            <a:spAutoFit/>
          </a:bodyPr>
          <a:lstStyle/>
          <a:p>
            <a:pPr>
              <a:lnSpc>
                <a:spcPct val="150000"/>
              </a:lnSpc>
            </a:pPr>
            <a:r>
              <a:rPr kumimoji="1" lang="ja-JP" altLang="en-US" sz="2800" b="1">
                <a:latin typeface="BIZ UDゴシック" panose="020B0400000000000000" pitchFamily="49" charset="-128"/>
                <a:ea typeface="BIZ UDゴシック" panose="020B0400000000000000" pitchFamily="49" charset="-128"/>
              </a:rPr>
              <a:t>■ </a:t>
            </a: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シナリオは、情報部門の職員</a:t>
            </a:r>
            <a:r>
              <a:rPr kumimoji="1" lang="en-US" altLang="ja-JP" sz="2800" b="1">
                <a:latin typeface="BIZ UDゴシック" panose="020B0400000000000000" pitchFamily="49" charset="-128"/>
                <a:ea typeface="BIZ UDゴシック" panose="020B0400000000000000" pitchFamily="49" charset="-128"/>
              </a:rPr>
              <a:t>2</a:t>
            </a:r>
            <a:r>
              <a:rPr kumimoji="1" lang="ja-JP" altLang="en-US" sz="2800" b="1">
                <a:latin typeface="BIZ UDゴシック" panose="020B0400000000000000" pitchFamily="49" charset="-128"/>
                <a:ea typeface="BIZ UDゴシック" panose="020B0400000000000000" pitchFamily="49" charset="-128"/>
              </a:rPr>
              <a:t>名で作成</a:t>
            </a:r>
            <a:endParaRPr kumimoji="1" lang="en-US" altLang="ja-JP" sz="2800" b="1">
              <a:latin typeface="BIZ UDゴシック" panose="020B0400000000000000" pitchFamily="49" charset="-128"/>
              <a:ea typeface="BIZ UDゴシック" panose="020B0400000000000000" pitchFamily="49" charset="-128"/>
            </a:endParaRPr>
          </a:p>
          <a:p>
            <a:pPr>
              <a:lnSpc>
                <a:spcPct val="150000"/>
              </a:lnSpc>
            </a:pPr>
            <a:r>
              <a:rPr kumimoji="1" lang="ja-JP" altLang="en-US" sz="2800" b="1">
                <a:latin typeface="BIZ UDゴシック" panose="020B0400000000000000" pitchFamily="49" charset="-128"/>
                <a:ea typeface="BIZ UDゴシック" panose="020B0400000000000000" pitchFamily="49" charset="-128"/>
              </a:rPr>
              <a:t>■ 一部、業務委託（概ね </a:t>
            </a:r>
            <a:r>
              <a:rPr kumimoji="1" lang="en-US" altLang="ja-JP" sz="2800" b="1">
                <a:latin typeface="BIZ UDゴシック" panose="020B0400000000000000" pitchFamily="49" charset="-128"/>
                <a:ea typeface="BIZ UDゴシック" panose="020B0400000000000000" pitchFamily="49" charset="-128"/>
              </a:rPr>
              <a:t>10</a:t>
            </a:r>
            <a:r>
              <a:rPr kumimoji="1" lang="ja-JP" altLang="en-US" sz="2800" b="1">
                <a:latin typeface="BIZ UDゴシック" panose="020B0400000000000000" pitchFamily="49" charset="-128"/>
                <a:ea typeface="BIZ UDゴシック" panose="020B0400000000000000" pitchFamily="49" charset="-128"/>
              </a:rPr>
              <a:t>シナリオ</a:t>
            </a:r>
            <a:r>
              <a:rPr kumimoji="1" lang="en-US" altLang="ja-JP" sz="2800" b="1">
                <a:latin typeface="BIZ UDゴシック" panose="020B0400000000000000" pitchFamily="49" charset="-128"/>
                <a:ea typeface="BIZ UDゴシック" panose="020B0400000000000000" pitchFamily="49" charset="-128"/>
              </a:rPr>
              <a:t>/</a:t>
            </a:r>
            <a:r>
              <a:rPr kumimoji="1" lang="ja-JP" altLang="en-US" sz="2800" b="1">
                <a:latin typeface="BIZ UDゴシック" panose="020B0400000000000000" pitchFamily="49" charset="-128"/>
                <a:ea typeface="BIZ UDゴシック" panose="020B0400000000000000" pitchFamily="49" charset="-128"/>
              </a:rPr>
              <a:t>年）</a:t>
            </a:r>
            <a:endParaRPr kumimoji="1" lang="en-US" altLang="ja-JP" sz="2800" b="1">
              <a:latin typeface="BIZ UDゴシック" panose="020B0400000000000000" pitchFamily="49" charset="-128"/>
              <a:ea typeface="BIZ UDゴシック" panose="020B0400000000000000" pitchFamily="49" charset="-128"/>
            </a:endParaRPr>
          </a:p>
        </p:txBody>
      </p:sp>
      <p:grpSp>
        <p:nvGrpSpPr>
          <p:cNvPr id="59" name="グループ化 58">
            <a:extLst>
              <a:ext uri="{FF2B5EF4-FFF2-40B4-BE49-F238E27FC236}">
                <a16:creationId xmlns:a16="http://schemas.microsoft.com/office/drawing/2014/main" id="{C77B74E9-7695-4E54-8E10-7959744F21CA}"/>
              </a:ext>
            </a:extLst>
          </p:cNvPr>
          <p:cNvGrpSpPr/>
          <p:nvPr/>
        </p:nvGrpSpPr>
        <p:grpSpPr>
          <a:xfrm>
            <a:off x="5711225" y="3537592"/>
            <a:ext cx="593743" cy="653844"/>
            <a:chOff x="4468732" y="1187777"/>
            <a:chExt cx="866983" cy="954492"/>
          </a:xfrm>
          <a:solidFill>
            <a:srgbClr val="00B050"/>
          </a:solidFill>
        </p:grpSpPr>
        <p:sp>
          <p:nvSpPr>
            <p:cNvPr id="60" name="楕円 59">
              <a:extLst>
                <a:ext uri="{FF2B5EF4-FFF2-40B4-BE49-F238E27FC236}">
                  <a16:creationId xmlns:a16="http://schemas.microsoft.com/office/drawing/2014/main" id="{F7B88B4B-375F-4287-A02A-AFCC321AD98D}"/>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論理積ゲート 60">
              <a:extLst>
                <a:ext uri="{FF2B5EF4-FFF2-40B4-BE49-F238E27FC236}">
                  <a16:creationId xmlns:a16="http://schemas.microsoft.com/office/drawing/2014/main" id="{9282D200-083A-42CA-8A5E-27A0A79D583A}"/>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a:extLst>
              <a:ext uri="{FF2B5EF4-FFF2-40B4-BE49-F238E27FC236}">
                <a16:creationId xmlns:a16="http://schemas.microsoft.com/office/drawing/2014/main" id="{06E06DB4-625E-424D-8A0C-F1896883AD0B}"/>
              </a:ext>
            </a:extLst>
          </p:cNvPr>
          <p:cNvGrpSpPr/>
          <p:nvPr/>
        </p:nvGrpSpPr>
        <p:grpSpPr>
          <a:xfrm>
            <a:off x="7339625" y="3524739"/>
            <a:ext cx="593743" cy="653844"/>
            <a:chOff x="4468732" y="1187777"/>
            <a:chExt cx="866983" cy="954492"/>
          </a:xfrm>
          <a:solidFill>
            <a:srgbClr val="00B050"/>
          </a:solidFill>
        </p:grpSpPr>
        <p:sp>
          <p:nvSpPr>
            <p:cNvPr id="63" name="楕円 62">
              <a:extLst>
                <a:ext uri="{FF2B5EF4-FFF2-40B4-BE49-F238E27FC236}">
                  <a16:creationId xmlns:a16="http://schemas.microsoft.com/office/drawing/2014/main" id="{4D73AFD9-DED5-4488-990D-4927461A006F}"/>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論理積ゲート 63">
              <a:extLst>
                <a:ext uri="{FF2B5EF4-FFF2-40B4-BE49-F238E27FC236}">
                  <a16:creationId xmlns:a16="http://schemas.microsoft.com/office/drawing/2014/main" id="{D98E1B1D-E090-46B7-B9F3-2D8952B20D89}"/>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D01025C1-4623-4D6C-9163-49EF3FFCDA60}"/>
              </a:ext>
            </a:extLst>
          </p:cNvPr>
          <p:cNvGrpSpPr/>
          <p:nvPr/>
        </p:nvGrpSpPr>
        <p:grpSpPr>
          <a:xfrm>
            <a:off x="9300923" y="3553514"/>
            <a:ext cx="593743" cy="653844"/>
            <a:chOff x="4468732" y="1187777"/>
            <a:chExt cx="866983" cy="954492"/>
          </a:xfrm>
          <a:solidFill>
            <a:srgbClr val="00B050"/>
          </a:solidFill>
        </p:grpSpPr>
        <p:sp>
          <p:nvSpPr>
            <p:cNvPr id="66" name="楕円 65">
              <a:extLst>
                <a:ext uri="{FF2B5EF4-FFF2-40B4-BE49-F238E27FC236}">
                  <a16:creationId xmlns:a16="http://schemas.microsoft.com/office/drawing/2014/main" id="{B24DB4BC-404B-489F-83D2-260DABBECFE2}"/>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論理積ゲート 66">
              <a:extLst>
                <a:ext uri="{FF2B5EF4-FFF2-40B4-BE49-F238E27FC236}">
                  <a16:creationId xmlns:a16="http://schemas.microsoft.com/office/drawing/2014/main" id="{325DFEBE-392F-4D51-BF6A-7A5706CDC9B0}"/>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a:extLst>
              <a:ext uri="{FF2B5EF4-FFF2-40B4-BE49-F238E27FC236}">
                <a16:creationId xmlns:a16="http://schemas.microsoft.com/office/drawing/2014/main" id="{59303E6A-6087-41BA-88D9-CE530C8A7E11}"/>
              </a:ext>
            </a:extLst>
          </p:cNvPr>
          <p:cNvGrpSpPr/>
          <p:nvPr/>
        </p:nvGrpSpPr>
        <p:grpSpPr>
          <a:xfrm>
            <a:off x="11114307" y="3537592"/>
            <a:ext cx="593743" cy="653844"/>
            <a:chOff x="4468732" y="1187777"/>
            <a:chExt cx="866983" cy="954492"/>
          </a:xfrm>
          <a:solidFill>
            <a:srgbClr val="00B050"/>
          </a:solidFill>
        </p:grpSpPr>
        <p:sp>
          <p:nvSpPr>
            <p:cNvPr id="69" name="楕円 68">
              <a:extLst>
                <a:ext uri="{FF2B5EF4-FFF2-40B4-BE49-F238E27FC236}">
                  <a16:creationId xmlns:a16="http://schemas.microsoft.com/office/drawing/2014/main" id="{5444CC74-D8C0-4068-A9FC-7C9A37DD8F8E}"/>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ローチャート: 論理積ゲート 69">
              <a:extLst>
                <a:ext uri="{FF2B5EF4-FFF2-40B4-BE49-F238E27FC236}">
                  <a16:creationId xmlns:a16="http://schemas.microsoft.com/office/drawing/2014/main" id="{2BD5A1C7-EFDF-405C-9099-1FADA352F2B2}"/>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矢印: 下 70">
            <a:extLst>
              <a:ext uri="{FF2B5EF4-FFF2-40B4-BE49-F238E27FC236}">
                <a16:creationId xmlns:a16="http://schemas.microsoft.com/office/drawing/2014/main" id="{6D6382F5-AB72-431F-9881-E96F363E7B5A}"/>
              </a:ext>
            </a:extLst>
          </p:cNvPr>
          <p:cNvSpPr/>
          <p:nvPr/>
        </p:nvSpPr>
        <p:spPr>
          <a:xfrm rot="16200000">
            <a:off x="6383265" y="3641226"/>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40CA217-714F-4C4D-81CA-6FD93987E04E}"/>
              </a:ext>
            </a:extLst>
          </p:cNvPr>
          <p:cNvSpPr/>
          <p:nvPr/>
        </p:nvSpPr>
        <p:spPr>
          <a:xfrm rot="16200000">
            <a:off x="8163831" y="3648442"/>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E33B5DD7-04C3-412D-8EE5-634622F6E4CB}"/>
              </a:ext>
            </a:extLst>
          </p:cNvPr>
          <p:cNvSpPr/>
          <p:nvPr/>
        </p:nvSpPr>
        <p:spPr>
          <a:xfrm rot="16200000">
            <a:off x="9944396" y="3619668"/>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A8C0CC3B-5B2E-42C4-91C5-08551779B851}"/>
              </a:ext>
            </a:extLst>
          </p:cNvPr>
          <p:cNvGrpSpPr/>
          <p:nvPr/>
        </p:nvGrpSpPr>
        <p:grpSpPr>
          <a:xfrm>
            <a:off x="3692904" y="4679183"/>
            <a:ext cx="593743" cy="653844"/>
            <a:chOff x="4468732" y="1187777"/>
            <a:chExt cx="866983" cy="954492"/>
          </a:xfrm>
          <a:solidFill>
            <a:srgbClr val="00B050"/>
          </a:solidFill>
        </p:grpSpPr>
        <p:sp>
          <p:nvSpPr>
            <p:cNvPr id="75" name="楕円 74">
              <a:extLst>
                <a:ext uri="{FF2B5EF4-FFF2-40B4-BE49-F238E27FC236}">
                  <a16:creationId xmlns:a16="http://schemas.microsoft.com/office/drawing/2014/main" id="{1245EA27-2003-4981-9E50-AB1EA9BE15C5}"/>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ローチャート: 論理積ゲート 75">
              <a:extLst>
                <a:ext uri="{FF2B5EF4-FFF2-40B4-BE49-F238E27FC236}">
                  <a16:creationId xmlns:a16="http://schemas.microsoft.com/office/drawing/2014/main" id="{6E601752-A196-499E-8130-D8C71D57B611}"/>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矢印: 下 76">
            <a:extLst>
              <a:ext uri="{FF2B5EF4-FFF2-40B4-BE49-F238E27FC236}">
                <a16:creationId xmlns:a16="http://schemas.microsoft.com/office/drawing/2014/main" id="{3785577B-9C2F-4B4A-8AA3-14963C1417CC}"/>
              </a:ext>
            </a:extLst>
          </p:cNvPr>
          <p:cNvSpPr/>
          <p:nvPr/>
        </p:nvSpPr>
        <p:spPr>
          <a:xfrm rot="16200000">
            <a:off x="4602698" y="4818205"/>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DFBFE61A-0D83-4C0B-98AE-DE8A5BCC610A}"/>
              </a:ext>
            </a:extLst>
          </p:cNvPr>
          <p:cNvSpPr/>
          <p:nvPr/>
        </p:nvSpPr>
        <p:spPr>
          <a:xfrm>
            <a:off x="5230840" y="4488088"/>
            <a:ext cx="360871" cy="112422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ゴシック" panose="020B0400000000000000" pitchFamily="49" charset="-128"/>
                <a:ea typeface="BIZ UDゴシック" panose="020B0400000000000000" pitchFamily="49" charset="-128"/>
              </a:rPr>
              <a:t>人事異動</a:t>
            </a:r>
          </a:p>
        </p:txBody>
      </p:sp>
      <p:grpSp>
        <p:nvGrpSpPr>
          <p:cNvPr id="79" name="グループ化 78">
            <a:extLst>
              <a:ext uri="{FF2B5EF4-FFF2-40B4-BE49-F238E27FC236}">
                <a16:creationId xmlns:a16="http://schemas.microsoft.com/office/drawing/2014/main" id="{7F0A7E75-97A6-4DFF-888D-416278C8EE8E}"/>
              </a:ext>
            </a:extLst>
          </p:cNvPr>
          <p:cNvGrpSpPr/>
          <p:nvPr/>
        </p:nvGrpSpPr>
        <p:grpSpPr>
          <a:xfrm>
            <a:off x="5711225" y="4597294"/>
            <a:ext cx="593743" cy="653844"/>
            <a:chOff x="4468732" y="1187777"/>
            <a:chExt cx="866983" cy="954492"/>
          </a:xfrm>
          <a:solidFill>
            <a:srgbClr val="00B050"/>
          </a:solidFill>
        </p:grpSpPr>
        <p:sp>
          <p:nvSpPr>
            <p:cNvPr id="80" name="楕円 79">
              <a:extLst>
                <a:ext uri="{FF2B5EF4-FFF2-40B4-BE49-F238E27FC236}">
                  <a16:creationId xmlns:a16="http://schemas.microsoft.com/office/drawing/2014/main" id="{7138AB78-A572-442D-8F0A-2306CFBFAC5D}"/>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論理積ゲート 80">
              <a:extLst>
                <a:ext uri="{FF2B5EF4-FFF2-40B4-BE49-F238E27FC236}">
                  <a16:creationId xmlns:a16="http://schemas.microsoft.com/office/drawing/2014/main" id="{74486B3F-00A1-41F8-B790-CB051729CE5C}"/>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矢印: 下 91">
            <a:extLst>
              <a:ext uri="{FF2B5EF4-FFF2-40B4-BE49-F238E27FC236}">
                <a16:creationId xmlns:a16="http://schemas.microsoft.com/office/drawing/2014/main" id="{8A3BA5C2-BADB-4665-AA33-A6764FE2F6A9}"/>
              </a:ext>
            </a:extLst>
          </p:cNvPr>
          <p:cNvSpPr/>
          <p:nvPr/>
        </p:nvSpPr>
        <p:spPr>
          <a:xfrm rot="16200000">
            <a:off x="6486840" y="4818204"/>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BDA04A56-F391-4552-957A-FB78197DF2A0}"/>
              </a:ext>
            </a:extLst>
          </p:cNvPr>
          <p:cNvGrpSpPr/>
          <p:nvPr/>
        </p:nvGrpSpPr>
        <p:grpSpPr>
          <a:xfrm>
            <a:off x="7339625" y="4688052"/>
            <a:ext cx="593743" cy="653844"/>
            <a:chOff x="4468732" y="1187777"/>
            <a:chExt cx="866983" cy="954492"/>
          </a:xfrm>
          <a:solidFill>
            <a:srgbClr val="00B050"/>
          </a:solidFill>
        </p:grpSpPr>
        <p:sp>
          <p:nvSpPr>
            <p:cNvPr id="94" name="楕円 93">
              <a:extLst>
                <a:ext uri="{FF2B5EF4-FFF2-40B4-BE49-F238E27FC236}">
                  <a16:creationId xmlns:a16="http://schemas.microsoft.com/office/drawing/2014/main" id="{5E8A2A76-8C94-47B9-9AA3-1A6395A93F90}"/>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ローチャート: 論理積ゲート 94">
              <a:extLst>
                <a:ext uri="{FF2B5EF4-FFF2-40B4-BE49-F238E27FC236}">
                  <a16:creationId xmlns:a16="http://schemas.microsoft.com/office/drawing/2014/main" id="{3C5CD79D-7898-4DF2-A622-E6D9DE11925B}"/>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6C67B4F9-F721-4CFB-9154-BE7E77F1EA0C}"/>
              </a:ext>
            </a:extLst>
          </p:cNvPr>
          <p:cNvGrpSpPr/>
          <p:nvPr/>
        </p:nvGrpSpPr>
        <p:grpSpPr>
          <a:xfrm>
            <a:off x="9300923" y="4688052"/>
            <a:ext cx="593743" cy="653844"/>
            <a:chOff x="4468732" y="1187777"/>
            <a:chExt cx="866983" cy="954492"/>
          </a:xfrm>
          <a:solidFill>
            <a:srgbClr val="00B050"/>
          </a:solidFill>
        </p:grpSpPr>
        <p:sp>
          <p:nvSpPr>
            <p:cNvPr id="98" name="楕円 97">
              <a:extLst>
                <a:ext uri="{FF2B5EF4-FFF2-40B4-BE49-F238E27FC236}">
                  <a16:creationId xmlns:a16="http://schemas.microsoft.com/office/drawing/2014/main" id="{A2C03FF6-D5AA-4DA6-825E-621CED483D31}"/>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ローチャート: 論理積ゲート 98">
              <a:extLst>
                <a:ext uri="{FF2B5EF4-FFF2-40B4-BE49-F238E27FC236}">
                  <a16:creationId xmlns:a16="http://schemas.microsoft.com/office/drawing/2014/main" id="{AE22829C-5279-4FBD-92D7-AB0DF29C3C23}"/>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矢印: 下 99">
            <a:extLst>
              <a:ext uri="{FF2B5EF4-FFF2-40B4-BE49-F238E27FC236}">
                <a16:creationId xmlns:a16="http://schemas.microsoft.com/office/drawing/2014/main" id="{8D366B62-9517-411D-B979-3E3116BBB21B}"/>
              </a:ext>
            </a:extLst>
          </p:cNvPr>
          <p:cNvSpPr/>
          <p:nvPr/>
        </p:nvSpPr>
        <p:spPr>
          <a:xfrm rot="16200000">
            <a:off x="8126280" y="4818203"/>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89A17AFB-79DC-4768-B164-0D50538D1511}"/>
              </a:ext>
            </a:extLst>
          </p:cNvPr>
          <p:cNvGrpSpPr/>
          <p:nvPr/>
        </p:nvGrpSpPr>
        <p:grpSpPr>
          <a:xfrm>
            <a:off x="11114307" y="4688052"/>
            <a:ext cx="593743" cy="653844"/>
            <a:chOff x="4468732" y="1187777"/>
            <a:chExt cx="866983" cy="954492"/>
          </a:xfrm>
          <a:solidFill>
            <a:srgbClr val="00B050"/>
          </a:solidFill>
        </p:grpSpPr>
        <p:sp>
          <p:nvSpPr>
            <p:cNvPr id="103" name="楕円 102">
              <a:extLst>
                <a:ext uri="{FF2B5EF4-FFF2-40B4-BE49-F238E27FC236}">
                  <a16:creationId xmlns:a16="http://schemas.microsoft.com/office/drawing/2014/main" id="{063F0788-8704-4362-8EE6-3EF607AD6850}"/>
                </a:ext>
              </a:extLst>
            </p:cNvPr>
            <p:cNvSpPr/>
            <p:nvPr/>
          </p:nvSpPr>
          <p:spPr>
            <a:xfrm>
              <a:off x="4657126" y="1187777"/>
              <a:ext cx="490194" cy="49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ローチャート: 論理積ゲート 103">
              <a:extLst>
                <a:ext uri="{FF2B5EF4-FFF2-40B4-BE49-F238E27FC236}">
                  <a16:creationId xmlns:a16="http://schemas.microsoft.com/office/drawing/2014/main" id="{6F34B8F5-16F7-4B03-B90B-9A80D17E5834}"/>
                </a:ext>
              </a:extLst>
            </p:cNvPr>
            <p:cNvSpPr/>
            <p:nvPr/>
          </p:nvSpPr>
          <p:spPr>
            <a:xfrm rot="16200000">
              <a:off x="4670074" y="1476628"/>
              <a:ext cx="464299" cy="86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矢印: 下 104">
            <a:extLst>
              <a:ext uri="{FF2B5EF4-FFF2-40B4-BE49-F238E27FC236}">
                <a16:creationId xmlns:a16="http://schemas.microsoft.com/office/drawing/2014/main" id="{6D6A62FA-D187-4F5E-949A-841BA61BCC60}"/>
              </a:ext>
            </a:extLst>
          </p:cNvPr>
          <p:cNvSpPr/>
          <p:nvPr/>
        </p:nvSpPr>
        <p:spPr>
          <a:xfrm rot="16200000">
            <a:off x="9944396" y="4818205"/>
            <a:ext cx="567235" cy="463989"/>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04504801-E196-4800-9F6F-FE65AEB338EE}"/>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a:t>
            </a:r>
            <a:r>
              <a:rPr kumimoji="1" lang="en-US" altLang="ja-JP" sz="3200" b="1">
                <a:solidFill>
                  <a:schemeClr val="bg1"/>
                </a:solidFill>
                <a:latin typeface="BIZ UDゴシック" panose="020B0400000000000000" pitchFamily="49" charset="-128"/>
                <a:ea typeface="BIZ UDゴシック" panose="020B0400000000000000" pitchFamily="49" charset="-128"/>
              </a:rPr>
              <a:t> RPA</a:t>
            </a:r>
            <a:r>
              <a:rPr kumimoji="1" lang="ja-JP" altLang="en-US" sz="3200" b="1">
                <a:solidFill>
                  <a:schemeClr val="bg1"/>
                </a:solidFill>
                <a:latin typeface="BIZ UDゴシック" panose="020B0400000000000000" pitchFamily="49" charset="-128"/>
                <a:ea typeface="BIZ UDゴシック" panose="020B0400000000000000" pitchFamily="49" charset="-128"/>
              </a:rPr>
              <a:t>シナリオの開発体制</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87" name="正方形/長方形 86">
            <a:extLst>
              <a:ext uri="{FF2B5EF4-FFF2-40B4-BE49-F238E27FC236}">
                <a16:creationId xmlns:a16="http://schemas.microsoft.com/office/drawing/2014/main" id="{C502E71A-8E07-4B97-95DC-FE4C1EA67F29}"/>
              </a:ext>
            </a:extLst>
          </p:cNvPr>
          <p:cNvSpPr/>
          <p:nvPr/>
        </p:nvSpPr>
        <p:spPr>
          <a:xfrm>
            <a:off x="8710396" y="4488088"/>
            <a:ext cx="360871" cy="112422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ゴシック" panose="020B0400000000000000" pitchFamily="49" charset="-128"/>
                <a:ea typeface="BIZ UDゴシック" panose="020B0400000000000000" pitchFamily="49" charset="-128"/>
              </a:rPr>
              <a:t>人事異動</a:t>
            </a:r>
          </a:p>
        </p:txBody>
      </p:sp>
      <p:sp>
        <p:nvSpPr>
          <p:cNvPr id="88" name="正方形/長方形 87">
            <a:extLst>
              <a:ext uri="{FF2B5EF4-FFF2-40B4-BE49-F238E27FC236}">
                <a16:creationId xmlns:a16="http://schemas.microsoft.com/office/drawing/2014/main" id="{630470E8-A7FE-45D6-8226-FE3F88320862}"/>
              </a:ext>
            </a:extLst>
          </p:cNvPr>
          <p:cNvSpPr/>
          <p:nvPr/>
        </p:nvSpPr>
        <p:spPr>
          <a:xfrm>
            <a:off x="10639802" y="4488088"/>
            <a:ext cx="360871" cy="112422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ゴシック" panose="020B0400000000000000" pitchFamily="49" charset="-128"/>
                <a:ea typeface="BIZ UDゴシック" panose="020B0400000000000000" pitchFamily="49" charset="-128"/>
              </a:rPr>
              <a:t>人事異動</a:t>
            </a:r>
          </a:p>
        </p:txBody>
      </p:sp>
      <p:sp>
        <p:nvSpPr>
          <p:cNvPr id="82" name="ホームベース 8">
            <a:extLst>
              <a:ext uri="{FF2B5EF4-FFF2-40B4-BE49-F238E27FC236}">
                <a16:creationId xmlns:a16="http://schemas.microsoft.com/office/drawing/2014/main" id="{0B72E3DB-18B0-4651-BF06-5D1AFCA2BF44}"/>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90" name="ホームベース 8">
            <a:extLst>
              <a:ext uri="{FF2B5EF4-FFF2-40B4-BE49-F238E27FC236}">
                <a16:creationId xmlns:a16="http://schemas.microsoft.com/office/drawing/2014/main" id="{C4437C29-75E7-4D78-A2CA-C1A6CB5AF79B}"/>
              </a:ext>
            </a:extLst>
          </p:cNvPr>
          <p:cNvSpPr/>
          <p:nvPr/>
        </p:nvSpPr>
        <p:spPr>
          <a:xfrm rot="5400000">
            <a:off x="906613" y="3517295"/>
            <a:ext cx="1079540"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91" name="ホームベース 8">
            <a:extLst>
              <a:ext uri="{FF2B5EF4-FFF2-40B4-BE49-F238E27FC236}">
                <a16:creationId xmlns:a16="http://schemas.microsoft.com/office/drawing/2014/main" id="{4B0EBC42-0905-44D8-8011-ED1FA6283994}"/>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96" name="ホームベース 8">
            <a:extLst>
              <a:ext uri="{FF2B5EF4-FFF2-40B4-BE49-F238E27FC236}">
                <a16:creationId xmlns:a16="http://schemas.microsoft.com/office/drawing/2014/main" id="{4A77099D-BA1C-480B-935A-F225F012DFB3}"/>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3944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2DFCEB-4BA4-4571-841E-597CD7CA4C23}"/>
              </a:ext>
            </a:extLst>
          </p:cNvPr>
          <p:cNvSpPr txBox="1"/>
          <p:nvPr/>
        </p:nvSpPr>
        <p:spPr>
          <a:xfrm>
            <a:off x="730209" y="1144156"/>
            <a:ext cx="10788855" cy="4707186"/>
          </a:xfrm>
          <a:prstGeom prst="rect">
            <a:avLst/>
          </a:prstGeom>
          <a:noFill/>
        </p:spPr>
        <p:txBody>
          <a:bodyPr wrap="square" rtlCol="0">
            <a:spAutoFit/>
          </a:bodyPr>
          <a:lstStyle/>
          <a:p>
            <a:pPr>
              <a:lnSpc>
                <a:spcPct val="150000"/>
              </a:lnSpc>
            </a:pPr>
            <a:r>
              <a:rPr kumimoji="1" lang="ja-JP" altLang="en-US" sz="2800" b="1">
                <a:latin typeface="BIZ UDゴシック" panose="020B0400000000000000" pitchFamily="49" charset="-128"/>
                <a:ea typeface="BIZ UDゴシック" panose="020B0400000000000000" pitchFamily="49" charset="-128"/>
              </a:rPr>
              <a:t>■ 運用を担当しながら、既存シナリオを説明や確認しながら、</a:t>
            </a:r>
            <a:endParaRPr kumimoji="1" lang="en-US" altLang="ja-JP" sz="2800" b="1">
              <a:latin typeface="BIZ UDゴシック" panose="020B0400000000000000" pitchFamily="49" charset="-128"/>
              <a:ea typeface="BIZ UDゴシック" panose="020B0400000000000000" pitchFamily="49" charset="-128"/>
            </a:endParaRPr>
          </a:p>
          <a:p>
            <a:pPr>
              <a:lnSpc>
                <a:spcPct val="150000"/>
              </a:lnSpc>
            </a:pPr>
            <a:r>
              <a:rPr kumimoji="1" lang="ja-JP" altLang="en-US" sz="2800" b="1">
                <a:latin typeface="BIZ UDゴシック" panose="020B0400000000000000" pitchFamily="49" charset="-128"/>
                <a:ea typeface="BIZ UDゴシック" panose="020B0400000000000000" pitchFamily="49" charset="-128"/>
              </a:rPr>
              <a:t>　 知識・経験を積む</a:t>
            </a:r>
            <a:endParaRPr kumimoji="1" lang="en-US" altLang="ja-JP" sz="28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 各課で実行する前に情報部門での事前確認、仕組みを理解</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 修正作業などの作業を一緒に行う</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800" b="1">
                <a:latin typeface="BIZ UDゴシック" panose="020B0400000000000000" pitchFamily="49" charset="-128"/>
                <a:ea typeface="BIZ UDゴシック" panose="020B0400000000000000" pitchFamily="49" charset="-128"/>
              </a:rPr>
              <a:t>■ 委託企業の活用</a:t>
            </a:r>
            <a:endParaRPr kumimoji="1" lang="en-US" altLang="ja-JP" sz="28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 難しいシナリオは委託企業へ作成を依頼する</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 何かトラブルがあったときに質問できる体制は必要</a:t>
            </a:r>
            <a:endParaRPr kumimoji="1" lang="en-US" altLang="ja-JP" sz="2400" b="1">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29A58F31-0104-4666-B94B-55A02C9E9AE1}"/>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人材育成</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6763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F4DF748-1558-46C7-BFB1-ACB68B1D0462}"/>
              </a:ext>
            </a:extLst>
          </p:cNvPr>
          <p:cNvSpPr txBox="1"/>
          <p:nvPr/>
        </p:nvSpPr>
        <p:spPr>
          <a:xfrm>
            <a:off x="28281" y="727671"/>
            <a:ext cx="4619133" cy="625043"/>
          </a:xfrm>
          <a:prstGeom prst="rect">
            <a:avLst/>
          </a:prstGeom>
          <a:noFill/>
        </p:spPr>
        <p:txBody>
          <a:bodyPr wrap="square" rtlCol="0">
            <a:spAutoFit/>
          </a:bodyPr>
          <a:lstStyle/>
          <a:p>
            <a:pPr>
              <a:lnSpc>
                <a:spcPts val="5000"/>
              </a:lnSpc>
            </a:pPr>
            <a:r>
              <a:rPr kumimoji="1" lang="ja-JP" altLang="en-US" sz="2800" b="1">
                <a:latin typeface="BIZ UDゴシック" panose="020B0400000000000000" pitchFamily="49" charset="-128"/>
                <a:ea typeface="BIZ UDゴシック" panose="020B0400000000000000" pitchFamily="49" charset="-128"/>
              </a:rPr>
              <a:t>① 業務フローと想定効果</a:t>
            </a:r>
            <a:endParaRPr kumimoji="1" lang="en-US" altLang="ja-JP" sz="2400" b="1">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CFAE46DE-E9A2-40E9-9252-4BEDCFE42CC1}"/>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開発作業のルール（標準化）</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CB8AC41E-024D-4147-84DB-B733BA9367A1}"/>
              </a:ext>
            </a:extLst>
          </p:cNvPr>
          <p:cNvGrpSpPr/>
          <p:nvPr/>
        </p:nvGrpSpPr>
        <p:grpSpPr>
          <a:xfrm>
            <a:off x="8482589" y="5681572"/>
            <a:ext cx="3449736" cy="606105"/>
            <a:chOff x="211154" y="5865577"/>
            <a:chExt cx="4040454" cy="525599"/>
          </a:xfrm>
        </p:grpSpPr>
        <p:sp>
          <p:nvSpPr>
            <p:cNvPr id="14" name="正方形/長方形 13">
              <a:extLst>
                <a:ext uri="{FF2B5EF4-FFF2-40B4-BE49-F238E27FC236}">
                  <a16:creationId xmlns:a16="http://schemas.microsoft.com/office/drawing/2014/main" id="{0DC8121C-1771-4748-B8CB-5461B98AE95B}"/>
                </a:ext>
              </a:extLst>
            </p:cNvPr>
            <p:cNvSpPr/>
            <p:nvPr/>
          </p:nvSpPr>
          <p:spPr>
            <a:xfrm>
              <a:off x="246215" y="5869482"/>
              <a:ext cx="4005393" cy="521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5" name="楕円 14">
              <a:extLst>
                <a:ext uri="{FF2B5EF4-FFF2-40B4-BE49-F238E27FC236}">
                  <a16:creationId xmlns:a16="http://schemas.microsoft.com/office/drawing/2014/main" id="{2B7ED519-BA41-4D4E-8462-90C8FF7D59CE}"/>
                </a:ext>
              </a:extLst>
            </p:cNvPr>
            <p:cNvSpPr/>
            <p:nvPr/>
          </p:nvSpPr>
          <p:spPr>
            <a:xfrm>
              <a:off x="1808250" y="5955252"/>
              <a:ext cx="653727" cy="3513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kumimoji="1" lang="ja-JP" altLang="en-US" sz="800">
                  <a:solidFill>
                    <a:schemeClr val="tx1"/>
                  </a:solidFill>
                  <a:latin typeface="BIZ UDゴシック" panose="020B0400000000000000" pitchFamily="49" charset="-128"/>
                  <a:ea typeface="BIZ UDゴシック" panose="020B0400000000000000" pitchFamily="49" charset="-128"/>
                </a:rPr>
                <a:t>手作業</a:t>
              </a:r>
            </a:p>
          </p:txBody>
        </p:sp>
        <p:sp>
          <p:nvSpPr>
            <p:cNvPr id="16" name="フローチャート: 記憶データ 15">
              <a:extLst>
                <a:ext uri="{FF2B5EF4-FFF2-40B4-BE49-F238E27FC236}">
                  <a16:creationId xmlns:a16="http://schemas.microsoft.com/office/drawing/2014/main" id="{F263F5D6-2F76-45F1-BA7B-E221A652016B}"/>
                </a:ext>
              </a:extLst>
            </p:cNvPr>
            <p:cNvSpPr/>
            <p:nvPr/>
          </p:nvSpPr>
          <p:spPr>
            <a:xfrm>
              <a:off x="2637346" y="5955252"/>
              <a:ext cx="653727" cy="351353"/>
            </a:xfrm>
            <a:prstGeom prst="flowChartOnline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kumimoji="1" lang="ja-JP" altLang="en-US" sz="800">
                  <a:solidFill>
                    <a:schemeClr val="tx1"/>
                  </a:solidFill>
                  <a:latin typeface="BIZ UDゴシック" panose="020B0400000000000000" pitchFamily="49" charset="-128"/>
                  <a:ea typeface="BIZ UDゴシック" panose="020B0400000000000000" pitchFamily="49" charset="-128"/>
                </a:rPr>
                <a:t>データ</a:t>
              </a:r>
            </a:p>
          </p:txBody>
        </p:sp>
        <p:sp>
          <p:nvSpPr>
            <p:cNvPr id="17" name="フローチャート: 表示 16">
              <a:extLst>
                <a:ext uri="{FF2B5EF4-FFF2-40B4-BE49-F238E27FC236}">
                  <a16:creationId xmlns:a16="http://schemas.microsoft.com/office/drawing/2014/main" id="{A4B82FDE-6FB0-4C2C-9CFD-F5F5E22BE289}"/>
                </a:ext>
              </a:extLst>
            </p:cNvPr>
            <p:cNvSpPr/>
            <p:nvPr/>
          </p:nvSpPr>
          <p:spPr>
            <a:xfrm>
              <a:off x="979154" y="5955252"/>
              <a:ext cx="653727" cy="351353"/>
            </a:xfrm>
            <a:prstGeom prst="flowChartDisp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800">
                  <a:solidFill>
                    <a:schemeClr val="tx1"/>
                  </a:solidFill>
                  <a:latin typeface="BIZ UDゴシック" panose="020B0400000000000000" pitchFamily="49" charset="-128"/>
                  <a:ea typeface="BIZ UDゴシック" panose="020B0400000000000000" pitchFamily="49" charset="-128"/>
                </a:rPr>
                <a:t>システム</a:t>
              </a:r>
              <a:endParaRPr kumimoji="1" lang="en-US" altLang="ja-JP" sz="80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a:solidFill>
                    <a:schemeClr val="tx1"/>
                  </a:solidFill>
                  <a:latin typeface="BIZ UDゴシック" panose="020B0400000000000000" pitchFamily="49" charset="-128"/>
                  <a:ea typeface="BIZ UDゴシック" panose="020B0400000000000000" pitchFamily="49" charset="-128"/>
                </a:rPr>
                <a:t>利用処理</a:t>
              </a:r>
            </a:p>
          </p:txBody>
        </p:sp>
        <p:sp>
          <p:nvSpPr>
            <p:cNvPr id="18" name="フローチャート: 表示 17">
              <a:extLst>
                <a:ext uri="{FF2B5EF4-FFF2-40B4-BE49-F238E27FC236}">
                  <a16:creationId xmlns:a16="http://schemas.microsoft.com/office/drawing/2014/main" id="{222CACB6-658A-4756-9390-402352DB53C4}"/>
                </a:ext>
              </a:extLst>
            </p:cNvPr>
            <p:cNvSpPr/>
            <p:nvPr/>
          </p:nvSpPr>
          <p:spPr>
            <a:xfrm>
              <a:off x="3466443" y="5955252"/>
              <a:ext cx="653727" cy="351353"/>
            </a:xfrm>
            <a:prstGeom prst="flowChartDisplay">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a:solidFill>
                    <a:schemeClr val="tx1"/>
                  </a:solidFill>
                  <a:latin typeface="BIZ UDゴシック" panose="020B0400000000000000" pitchFamily="49" charset="-128"/>
                  <a:ea typeface="BIZ UDゴシック" panose="020B0400000000000000" pitchFamily="49" charset="-128"/>
                </a:rPr>
                <a:t>RPA</a:t>
              </a:r>
              <a:r>
                <a:rPr kumimoji="1" lang="ja-JP" altLang="en-US" sz="800">
                  <a:solidFill>
                    <a:schemeClr val="tx1"/>
                  </a:solidFill>
                  <a:latin typeface="BIZ UDゴシック" panose="020B0400000000000000" pitchFamily="49" charset="-128"/>
                  <a:ea typeface="BIZ UDゴシック" panose="020B0400000000000000" pitchFamily="49" charset="-128"/>
                </a:rPr>
                <a:t>が</a:t>
              </a:r>
              <a:endParaRPr kumimoji="1" lang="en-US" altLang="ja-JP" sz="80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a:solidFill>
                    <a:schemeClr val="tx1"/>
                  </a:solidFill>
                  <a:latin typeface="BIZ UDゴシック" panose="020B0400000000000000" pitchFamily="49" charset="-128"/>
                  <a:ea typeface="BIZ UDゴシック" panose="020B0400000000000000" pitchFamily="49" charset="-128"/>
                </a:rPr>
                <a:t>行う処理</a:t>
              </a:r>
            </a:p>
          </p:txBody>
        </p:sp>
        <p:sp>
          <p:nvSpPr>
            <p:cNvPr id="19" name="テキスト ボックス 18">
              <a:extLst>
                <a:ext uri="{FF2B5EF4-FFF2-40B4-BE49-F238E27FC236}">
                  <a16:creationId xmlns:a16="http://schemas.microsoft.com/office/drawing/2014/main" id="{16DA1EB0-4BD0-46C0-B712-C779F3DA3363}"/>
                </a:ext>
              </a:extLst>
            </p:cNvPr>
            <p:cNvSpPr txBox="1"/>
            <p:nvPr/>
          </p:nvSpPr>
          <p:spPr>
            <a:xfrm>
              <a:off x="211154" y="5865577"/>
              <a:ext cx="733034" cy="245580"/>
            </a:xfrm>
            <a:prstGeom prst="rect">
              <a:avLst/>
            </a:prstGeom>
            <a:noFill/>
          </p:spPr>
          <p:txBody>
            <a:bodyPr wrap="square" rtlCol="0">
              <a:spAutoFit/>
            </a:bodyPr>
            <a:lstStyle/>
            <a:p>
              <a:pPr>
                <a:lnSpc>
                  <a:spcPct val="150000"/>
                </a:lnSpc>
              </a:pPr>
              <a:r>
                <a:rPr kumimoji="1" lang="ja-JP" altLang="en-US" sz="800" b="1">
                  <a:latin typeface="BIZ UDゴシック" panose="020B0400000000000000" pitchFamily="49" charset="-128"/>
                  <a:ea typeface="BIZ UDゴシック" panose="020B0400000000000000" pitchFamily="49" charset="-128"/>
                </a:rPr>
                <a:t>＜凡例＞</a:t>
              </a:r>
              <a:endParaRPr kumimoji="1" lang="en-US" altLang="ja-JP" sz="800" b="1">
                <a:latin typeface="BIZ UDゴシック" panose="020B0400000000000000" pitchFamily="49" charset="-128"/>
                <a:ea typeface="BIZ UDゴシック" panose="020B0400000000000000" pitchFamily="49" charset="-128"/>
              </a:endParaRPr>
            </a:p>
          </p:txBody>
        </p:sp>
      </p:grpSp>
      <p:sp>
        <p:nvSpPr>
          <p:cNvPr id="24" name="テキスト ボックス 23">
            <a:extLst>
              <a:ext uri="{FF2B5EF4-FFF2-40B4-BE49-F238E27FC236}">
                <a16:creationId xmlns:a16="http://schemas.microsoft.com/office/drawing/2014/main" id="{A07DBC51-C440-4A87-9EA9-7349A8DAD093}"/>
              </a:ext>
            </a:extLst>
          </p:cNvPr>
          <p:cNvSpPr txBox="1"/>
          <p:nvPr/>
        </p:nvSpPr>
        <p:spPr>
          <a:xfrm>
            <a:off x="578164" y="1448911"/>
            <a:ext cx="5184742" cy="2768194"/>
          </a:xfrm>
          <a:prstGeom prst="rect">
            <a:avLst/>
          </a:prstGeom>
          <a:noFill/>
        </p:spPr>
        <p:txBody>
          <a:bodyPr wrap="square" rtlCol="0">
            <a:spAutoFit/>
          </a:bodyPr>
          <a:lstStyle/>
          <a:p>
            <a:pPr>
              <a:lnSpc>
                <a:spcPct val="150000"/>
              </a:lnSpc>
            </a:pPr>
            <a:r>
              <a:rPr kumimoji="1" lang="ja-JP" altLang="en-US" sz="2400" b="1">
                <a:latin typeface="BIZ UDゴシック" panose="020B0400000000000000" pitchFamily="49" charset="-128"/>
                <a:ea typeface="BIZ UDゴシック" panose="020B0400000000000000" pitchFamily="49" charset="-128"/>
              </a:rPr>
              <a:t>▶ 処理概要</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現状の処理と</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適用後の処理</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現状の処理時間と</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適用後の</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処理時間</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想定効果</a:t>
            </a:r>
            <a:endParaRPr kumimoji="1" lang="en-US" altLang="ja-JP" sz="2400" b="1">
              <a:latin typeface="BIZ UDゴシック" panose="020B0400000000000000" pitchFamily="49" charset="-128"/>
              <a:ea typeface="BIZ UDゴシック" panose="020B0400000000000000" pitchFamily="49" charset="-128"/>
            </a:endParaRPr>
          </a:p>
        </p:txBody>
      </p:sp>
      <p:pic>
        <p:nvPicPr>
          <p:cNvPr id="7" name="図 6" descr="テーブル&#10;&#10;自動的に生成された説明">
            <a:extLst>
              <a:ext uri="{FF2B5EF4-FFF2-40B4-BE49-F238E27FC236}">
                <a16:creationId xmlns:a16="http://schemas.microsoft.com/office/drawing/2014/main" id="{16EBAA16-35F8-4579-BC27-0CAC6EC97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69" y="4416998"/>
            <a:ext cx="6054949" cy="2358798"/>
          </a:xfrm>
          <a:prstGeom prst="rect">
            <a:avLst/>
          </a:prstGeom>
          <a:ln w="76200">
            <a:solidFill>
              <a:schemeClr val="bg1"/>
            </a:solidFill>
          </a:ln>
        </p:spPr>
      </p:pic>
      <p:pic>
        <p:nvPicPr>
          <p:cNvPr id="5" name="図 4" descr="ダイアグラム&#10;&#10;自動的に生成された説明">
            <a:extLst>
              <a:ext uri="{FF2B5EF4-FFF2-40B4-BE49-F238E27FC236}">
                <a16:creationId xmlns:a16="http://schemas.microsoft.com/office/drawing/2014/main" id="{E980B6F4-E584-4015-8B4F-F8D2E64F2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906" y="1524091"/>
            <a:ext cx="6252925" cy="4072306"/>
          </a:xfrm>
          <a:prstGeom prst="rect">
            <a:avLst/>
          </a:prstGeom>
          <a:ln w="76200">
            <a:solidFill>
              <a:schemeClr val="bg1"/>
            </a:solidFill>
          </a:ln>
        </p:spPr>
      </p:pic>
    </p:spTree>
    <p:extLst>
      <p:ext uri="{BB962C8B-B14F-4D97-AF65-F5344CB8AC3E}">
        <p14:creationId xmlns:p14="http://schemas.microsoft.com/office/powerpoint/2010/main" val="256281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ED2D12-5C9A-43F5-90BA-A905C1D6A757}"/>
              </a:ext>
            </a:extLst>
          </p:cNvPr>
          <p:cNvSpPr txBox="1"/>
          <p:nvPr/>
        </p:nvSpPr>
        <p:spPr>
          <a:xfrm>
            <a:off x="43432" y="729286"/>
            <a:ext cx="5653124" cy="625043"/>
          </a:xfrm>
          <a:prstGeom prst="rect">
            <a:avLst/>
          </a:prstGeom>
          <a:noFill/>
        </p:spPr>
        <p:txBody>
          <a:bodyPr wrap="square" rtlCol="0">
            <a:spAutoFit/>
          </a:bodyPr>
          <a:lstStyle/>
          <a:p>
            <a:pPr>
              <a:lnSpc>
                <a:spcPts val="5000"/>
              </a:lnSpc>
            </a:pPr>
            <a:r>
              <a:rPr kumimoji="1" lang="ja-JP" altLang="en-US" sz="2800" b="1">
                <a:latin typeface="BIZ UDゴシック" panose="020B0400000000000000" pitchFamily="49" charset="-128"/>
                <a:ea typeface="BIZ UDゴシック" panose="020B0400000000000000" pitchFamily="49" charset="-128"/>
              </a:rPr>
              <a:t>② </a:t>
            </a: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シナリオの標準パターン</a:t>
            </a:r>
            <a:endParaRPr kumimoji="1" lang="en-US" altLang="ja-JP" sz="2800" b="1">
              <a:latin typeface="BIZ UDゴシック" panose="020B0400000000000000" pitchFamily="49" charset="-128"/>
              <a:ea typeface="BIZ UDゴシック" panose="020B0400000000000000" pitchFamily="49" charset="-128"/>
            </a:endParaRPr>
          </a:p>
        </p:txBody>
      </p:sp>
      <p:pic>
        <p:nvPicPr>
          <p:cNvPr id="4" name="図 3" descr="アイコン&#10;&#10;自動的に生成された説明">
            <a:extLst>
              <a:ext uri="{FF2B5EF4-FFF2-40B4-BE49-F238E27FC236}">
                <a16:creationId xmlns:a16="http://schemas.microsoft.com/office/drawing/2014/main" id="{81BE9BAB-268C-4693-A437-5BDDED2FDD8E}"/>
              </a:ext>
            </a:extLst>
          </p:cNvPr>
          <p:cNvPicPr>
            <a:picLocks noChangeAspect="1"/>
          </p:cNvPicPr>
          <p:nvPr/>
        </p:nvPicPr>
        <p:blipFill rotWithShape="1">
          <a:blip r:embed="rId3">
            <a:extLst>
              <a:ext uri="{28A0092B-C50C-407E-A947-70E740481C1C}">
                <a14:useLocalDpi xmlns:a14="http://schemas.microsoft.com/office/drawing/2010/main" val="0"/>
              </a:ext>
            </a:extLst>
          </a:blip>
          <a:srcRect t="7952" b="-1"/>
          <a:stretch/>
        </p:blipFill>
        <p:spPr>
          <a:xfrm>
            <a:off x="6633236" y="920642"/>
            <a:ext cx="497290" cy="581877"/>
          </a:xfrm>
          <a:prstGeom prst="rect">
            <a:avLst/>
          </a:prstGeom>
        </p:spPr>
      </p:pic>
      <p:sp>
        <p:nvSpPr>
          <p:cNvPr id="5" name="正方形/長方形 4">
            <a:extLst>
              <a:ext uri="{FF2B5EF4-FFF2-40B4-BE49-F238E27FC236}">
                <a16:creationId xmlns:a16="http://schemas.microsoft.com/office/drawing/2014/main" id="{013380E4-E544-4473-90A4-0520E889BAE7}"/>
              </a:ext>
            </a:extLst>
          </p:cNvPr>
          <p:cNvSpPr/>
          <p:nvPr/>
        </p:nvSpPr>
        <p:spPr>
          <a:xfrm>
            <a:off x="5579169" y="1638025"/>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開始ログの出力</a:t>
            </a:r>
          </a:p>
        </p:txBody>
      </p:sp>
      <p:cxnSp>
        <p:nvCxnSpPr>
          <p:cNvPr id="6" name="直線コネクタ 5">
            <a:extLst>
              <a:ext uri="{FF2B5EF4-FFF2-40B4-BE49-F238E27FC236}">
                <a16:creationId xmlns:a16="http://schemas.microsoft.com/office/drawing/2014/main" id="{37675A0A-8330-4D20-8F2F-89F1E8234805}"/>
              </a:ext>
            </a:extLst>
          </p:cNvPr>
          <p:cNvCxnSpPr>
            <a:cxnSpLocks/>
            <a:stCxn id="4" idx="2"/>
            <a:endCxn id="5" idx="0"/>
          </p:cNvCxnSpPr>
          <p:nvPr/>
        </p:nvCxnSpPr>
        <p:spPr>
          <a:xfrm>
            <a:off x="6881881" y="1502519"/>
            <a:ext cx="1" cy="1355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505D759-5454-4826-8DF4-CD75C8A71D1C}"/>
              </a:ext>
            </a:extLst>
          </p:cNvPr>
          <p:cNvSpPr/>
          <p:nvPr/>
        </p:nvSpPr>
        <p:spPr>
          <a:xfrm>
            <a:off x="5579169" y="2152914"/>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制御ファイル読み込み</a:t>
            </a:r>
          </a:p>
        </p:txBody>
      </p:sp>
      <p:cxnSp>
        <p:nvCxnSpPr>
          <p:cNvPr id="8" name="直線コネクタ 7">
            <a:extLst>
              <a:ext uri="{FF2B5EF4-FFF2-40B4-BE49-F238E27FC236}">
                <a16:creationId xmlns:a16="http://schemas.microsoft.com/office/drawing/2014/main" id="{ACFD4332-BF6C-43F7-A20A-9BFCE10B7A0F}"/>
              </a:ext>
            </a:extLst>
          </p:cNvPr>
          <p:cNvCxnSpPr>
            <a:cxnSpLocks/>
            <a:stCxn id="5" idx="2"/>
            <a:endCxn id="7" idx="0"/>
          </p:cNvCxnSpPr>
          <p:nvPr/>
        </p:nvCxnSpPr>
        <p:spPr>
          <a:xfrm>
            <a:off x="6881882" y="1998025"/>
            <a:ext cx="0" cy="154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814A46D-F944-41FF-A3AE-9BB02D160FE9}"/>
              </a:ext>
            </a:extLst>
          </p:cNvPr>
          <p:cNvSpPr/>
          <p:nvPr/>
        </p:nvSpPr>
        <p:spPr>
          <a:xfrm>
            <a:off x="5579169" y="2648420"/>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入力ファイル有無確認</a:t>
            </a:r>
          </a:p>
        </p:txBody>
      </p:sp>
      <p:cxnSp>
        <p:nvCxnSpPr>
          <p:cNvPr id="10" name="直線コネクタ 9">
            <a:extLst>
              <a:ext uri="{FF2B5EF4-FFF2-40B4-BE49-F238E27FC236}">
                <a16:creationId xmlns:a16="http://schemas.microsoft.com/office/drawing/2014/main" id="{A8EAF40E-2B88-4A97-A29B-0655F4335CA2}"/>
              </a:ext>
            </a:extLst>
          </p:cNvPr>
          <p:cNvCxnSpPr>
            <a:cxnSpLocks/>
            <a:stCxn id="7" idx="2"/>
            <a:endCxn id="9" idx="0"/>
          </p:cNvCxnSpPr>
          <p:nvPr/>
        </p:nvCxnSpPr>
        <p:spPr>
          <a:xfrm>
            <a:off x="6881882" y="2512914"/>
            <a:ext cx="0" cy="1355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CEDB404-DCB8-4A95-A047-9D84BBEFE0DB}"/>
              </a:ext>
            </a:extLst>
          </p:cNvPr>
          <p:cNvCxnSpPr>
            <a:cxnSpLocks/>
            <a:stCxn id="9" idx="2"/>
            <a:endCxn id="25" idx="0"/>
          </p:cNvCxnSpPr>
          <p:nvPr/>
        </p:nvCxnSpPr>
        <p:spPr>
          <a:xfrm>
            <a:off x="6881882" y="3008420"/>
            <a:ext cx="0" cy="89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15BA8E3-736E-4759-9B14-78E43553C066}"/>
              </a:ext>
            </a:extLst>
          </p:cNvPr>
          <p:cNvSpPr/>
          <p:nvPr/>
        </p:nvSpPr>
        <p:spPr>
          <a:xfrm>
            <a:off x="2941020" y="3772201"/>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入力ファイル読み込み</a:t>
            </a:r>
          </a:p>
        </p:txBody>
      </p:sp>
      <p:sp>
        <p:nvSpPr>
          <p:cNvPr id="13" name="正方形/長方形 12">
            <a:extLst>
              <a:ext uri="{FF2B5EF4-FFF2-40B4-BE49-F238E27FC236}">
                <a16:creationId xmlns:a16="http://schemas.microsoft.com/office/drawing/2014/main" id="{5F4A0608-2DA0-4E92-8E31-1ECE2C75F1B1}"/>
              </a:ext>
            </a:extLst>
          </p:cNvPr>
          <p:cNvSpPr/>
          <p:nvPr/>
        </p:nvSpPr>
        <p:spPr>
          <a:xfrm>
            <a:off x="2941020" y="4312201"/>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600">
                <a:solidFill>
                  <a:schemeClr val="tx1"/>
                </a:solidFill>
                <a:latin typeface="BIZ UDゴシック" panose="020B0400000000000000" pitchFamily="49" charset="-128"/>
                <a:ea typeface="BIZ UDゴシック" panose="020B0400000000000000" pitchFamily="49" charset="-128"/>
              </a:rPr>
              <a:t>出力用データテーブル作成</a:t>
            </a:r>
          </a:p>
        </p:txBody>
      </p:sp>
      <p:cxnSp>
        <p:nvCxnSpPr>
          <p:cNvPr id="14" name="直線コネクタ 32">
            <a:extLst>
              <a:ext uri="{FF2B5EF4-FFF2-40B4-BE49-F238E27FC236}">
                <a16:creationId xmlns:a16="http://schemas.microsoft.com/office/drawing/2014/main" id="{052E1139-E956-4483-B020-5E1A315CDDF7}"/>
              </a:ext>
            </a:extLst>
          </p:cNvPr>
          <p:cNvCxnSpPr>
            <a:cxnSpLocks/>
            <a:stCxn id="25" idx="1"/>
            <a:endCxn id="12" idx="0"/>
          </p:cNvCxnSpPr>
          <p:nvPr/>
        </p:nvCxnSpPr>
        <p:spPr>
          <a:xfrm rot="10800000" flipV="1">
            <a:off x="4243733" y="3630463"/>
            <a:ext cx="2022856" cy="14173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72D7053-83AF-4645-85F9-DDAFFA57F33D}"/>
              </a:ext>
            </a:extLst>
          </p:cNvPr>
          <p:cNvCxnSpPr>
            <a:cxnSpLocks/>
            <a:stCxn id="12" idx="2"/>
            <a:endCxn id="13" idx="0"/>
          </p:cNvCxnSpPr>
          <p:nvPr/>
        </p:nvCxnSpPr>
        <p:spPr>
          <a:xfrm>
            <a:off x="4243733" y="413220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459510B-074D-41C6-BD20-F3FAF25B995B}"/>
              </a:ext>
            </a:extLst>
          </p:cNvPr>
          <p:cNvSpPr/>
          <p:nvPr/>
        </p:nvSpPr>
        <p:spPr>
          <a:xfrm>
            <a:off x="2941020" y="4833291"/>
            <a:ext cx="2605426" cy="36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600">
                <a:solidFill>
                  <a:schemeClr val="tx1"/>
                </a:solidFill>
                <a:latin typeface="BIZ UDゴシック" panose="020B0400000000000000" pitchFamily="49" charset="-128"/>
                <a:ea typeface="BIZ UDゴシック" panose="020B0400000000000000" pitchFamily="49" charset="-128"/>
              </a:rPr>
              <a:t>入力データ</a:t>
            </a:r>
            <a:r>
              <a:rPr kumimoji="1" lang="en-US" altLang="ja-JP" sz="1600">
                <a:solidFill>
                  <a:schemeClr val="tx1"/>
                </a:solidFill>
                <a:latin typeface="BIZ UDゴシック" panose="020B0400000000000000" pitchFamily="49" charset="-128"/>
                <a:ea typeface="BIZ UDゴシック" panose="020B0400000000000000" pitchFamily="49" charset="-128"/>
              </a:rPr>
              <a:t>1</a:t>
            </a:r>
            <a:r>
              <a:rPr kumimoji="1" lang="ja-JP" altLang="en-US" sz="1600">
                <a:solidFill>
                  <a:schemeClr val="tx1"/>
                </a:solidFill>
                <a:latin typeface="BIZ UDゴシック" panose="020B0400000000000000" pitchFamily="49" charset="-128"/>
                <a:ea typeface="BIZ UDゴシック" panose="020B0400000000000000" pitchFamily="49" charset="-128"/>
              </a:rPr>
              <a:t>件づつの処理</a:t>
            </a:r>
          </a:p>
        </p:txBody>
      </p:sp>
      <p:sp>
        <p:nvSpPr>
          <p:cNvPr id="17" name="正方形/長方形 16">
            <a:extLst>
              <a:ext uri="{FF2B5EF4-FFF2-40B4-BE49-F238E27FC236}">
                <a16:creationId xmlns:a16="http://schemas.microsoft.com/office/drawing/2014/main" id="{CD270E4F-17F1-4D9A-9AFB-821516EA0D46}"/>
              </a:ext>
            </a:extLst>
          </p:cNvPr>
          <p:cNvSpPr/>
          <p:nvPr/>
        </p:nvSpPr>
        <p:spPr>
          <a:xfrm>
            <a:off x="8711635" y="4534897"/>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エラーメッセージ</a:t>
            </a:r>
          </a:p>
        </p:txBody>
      </p:sp>
      <p:cxnSp>
        <p:nvCxnSpPr>
          <p:cNvPr id="18" name="直線コネクタ 32">
            <a:extLst>
              <a:ext uri="{FF2B5EF4-FFF2-40B4-BE49-F238E27FC236}">
                <a16:creationId xmlns:a16="http://schemas.microsoft.com/office/drawing/2014/main" id="{FC5DC763-E921-49D1-BC51-B0AD4C30C0BC}"/>
              </a:ext>
            </a:extLst>
          </p:cNvPr>
          <p:cNvCxnSpPr>
            <a:cxnSpLocks/>
            <a:stCxn id="17" idx="0"/>
            <a:endCxn id="25" idx="3"/>
          </p:cNvCxnSpPr>
          <p:nvPr/>
        </p:nvCxnSpPr>
        <p:spPr>
          <a:xfrm rot="16200000" flipV="1">
            <a:off x="8303545" y="2824094"/>
            <a:ext cx="904433" cy="251717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D501EE2-10CB-4C6B-B3EC-C6A0F587D887}"/>
              </a:ext>
            </a:extLst>
          </p:cNvPr>
          <p:cNvSpPr/>
          <p:nvPr/>
        </p:nvSpPr>
        <p:spPr>
          <a:xfrm>
            <a:off x="2941020" y="5354381"/>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処理結果出力</a:t>
            </a:r>
          </a:p>
        </p:txBody>
      </p:sp>
      <p:sp>
        <p:nvSpPr>
          <p:cNvPr id="20" name="正方形/長方形 19">
            <a:extLst>
              <a:ext uri="{FF2B5EF4-FFF2-40B4-BE49-F238E27FC236}">
                <a16:creationId xmlns:a16="http://schemas.microsoft.com/office/drawing/2014/main" id="{7584D1AE-B3D5-41E7-B80D-42659D1EF8C3}"/>
              </a:ext>
            </a:extLst>
          </p:cNvPr>
          <p:cNvSpPr/>
          <p:nvPr/>
        </p:nvSpPr>
        <p:spPr>
          <a:xfrm>
            <a:off x="5579169" y="5792991"/>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終了ログ出力</a:t>
            </a:r>
          </a:p>
        </p:txBody>
      </p:sp>
      <p:sp>
        <p:nvSpPr>
          <p:cNvPr id="21" name="正方形/長方形 20">
            <a:extLst>
              <a:ext uri="{FF2B5EF4-FFF2-40B4-BE49-F238E27FC236}">
                <a16:creationId xmlns:a16="http://schemas.microsoft.com/office/drawing/2014/main" id="{DD7CC4C9-197C-4AB1-A839-D48A0D3820E0}"/>
              </a:ext>
            </a:extLst>
          </p:cNvPr>
          <p:cNvSpPr/>
          <p:nvPr/>
        </p:nvSpPr>
        <p:spPr>
          <a:xfrm>
            <a:off x="5579169" y="6353169"/>
            <a:ext cx="2605426"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a:solidFill>
                  <a:schemeClr val="tx1"/>
                </a:solidFill>
                <a:latin typeface="BIZ UDゴシック" panose="020B0400000000000000" pitchFamily="49" charset="-128"/>
                <a:ea typeface="BIZ UDゴシック" panose="020B0400000000000000" pitchFamily="49" charset="-128"/>
              </a:rPr>
              <a:t>終了メッセージ出力</a:t>
            </a:r>
          </a:p>
        </p:txBody>
      </p:sp>
      <p:cxnSp>
        <p:nvCxnSpPr>
          <p:cNvPr id="22" name="直線コネクタ 21">
            <a:extLst>
              <a:ext uri="{FF2B5EF4-FFF2-40B4-BE49-F238E27FC236}">
                <a16:creationId xmlns:a16="http://schemas.microsoft.com/office/drawing/2014/main" id="{2E167832-B292-4729-AC55-40F1132AF407}"/>
              </a:ext>
            </a:extLst>
          </p:cNvPr>
          <p:cNvCxnSpPr>
            <a:cxnSpLocks/>
            <a:stCxn id="13" idx="2"/>
            <a:endCxn id="16" idx="0"/>
          </p:cNvCxnSpPr>
          <p:nvPr/>
        </p:nvCxnSpPr>
        <p:spPr>
          <a:xfrm>
            <a:off x="4243733" y="4672201"/>
            <a:ext cx="0" cy="161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D29FA48-FB2C-42B9-ABF8-3B352A355550}"/>
              </a:ext>
            </a:extLst>
          </p:cNvPr>
          <p:cNvCxnSpPr>
            <a:cxnSpLocks/>
            <a:stCxn id="16" idx="2"/>
            <a:endCxn id="19" idx="0"/>
          </p:cNvCxnSpPr>
          <p:nvPr/>
        </p:nvCxnSpPr>
        <p:spPr>
          <a:xfrm>
            <a:off x="4243733" y="5193291"/>
            <a:ext cx="0" cy="161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7F5E5E79-224D-481F-8B38-091EDCF77E71}"/>
              </a:ext>
            </a:extLst>
          </p:cNvPr>
          <p:cNvGrpSpPr/>
          <p:nvPr/>
        </p:nvGrpSpPr>
        <p:grpSpPr>
          <a:xfrm>
            <a:off x="6266588" y="3097448"/>
            <a:ext cx="1230586" cy="1066031"/>
            <a:chOff x="5368456" y="2851835"/>
            <a:chExt cx="1230586" cy="1066031"/>
          </a:xfrm>
        </p:grpSpPr>
        <p:pic>
          <p:nvPicPr>
            <p:cNvPr id="25" name="図 24">
              <a:extLst>
                <a:ext uri="{FF2B5EF4-FFF2-40B4-BE49-F238E27FC236}">
                  <a16:creationId xmlns:a16="http://schemas.microsoft.com/office/drawing/2014/main" id="{D549BEF6-4CF6-4D7F-90E9-A17C75080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457" y="2851835"/>
              <a:ext cx="1230585" cy="1066031"/>
            </a:xfrm>
            <a:prstGeom prst="rect">
              <a:avLst/>
            </a:prstGeom>
          </p:spPr>
        </p:pic>
        <p:sp>
          <p:nvSpPr>
            <p:cNvPr id="26" name="四角形: 角を丸くする 25">
              <a:extLst>
                <a:ext uri="{FF2B5EF4-FFF2-40B4-BE49-F238E27FC236}">
                  <a16:creationId xmlns:a16="http://schemas.microsoft.com/office/drawing/2014/main" id="{948C0D7F-D03E-4080-97C8-7B93F26AD090}"/>
                </a:ext>
              </a:extLst>
            </p:cNvPr>
            <p:cNvSpPr/>
            <p:nvPr/>
          </p:nvSpPr>
          <p:spPr>
            <a:xfrm>
              <a:off x="5368456" y="2894968"/>
              <a:ext cx="1203083" cy="991620"/>
            </a:xfrm>
            <a:prstGeom prst="roundRect">
              <a:avLst>
                <a:gd name="adj" fmla="val 68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cxnSp>
        <p:nvCxnSpPr>
          <p:cNvPr id="27" name="直線コネクタ 26">
            <a:extLst>
              <a:ext uri="{FF2B5EF4-FFF2-40B4-BE49-F238E27FC236}">
                <a16:creationId xmlns:a16="http://schemas.microsoft.com/office/drawing/2014/main" id="{45B6AF71-2612-4C19-B818-A103D4B98E46}"/>
              </a:ext>
            </a:extLst>
          </p:cNvPr>
          <p:cNvCxnSpPr>
            <a:cxnSpLocks/>
            <a:stCxn id="20" idx="2"/>
            <a:endCxn id="21" idx="0"/>
          </p:cNvCxnSpPr>
          <p:nvPr/>
        </p:nvCxnSpPr>
        <p:spPr>
          <a:xfrm>
            <a:off x="6881882" y="6152991"/>
            <a:ext cx="0" cy="200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32">
            <a:extLst>
              <a:ext uri="{FF2B5EF4-FFF2-40B4-BE49-F238E27FC236}">
                <a16:creationId xmlns:a16="http://schemas.microsoft.com/office/drawing/2014/main" id="{DB6E3FEB-6B49-49DD-A083-73D6EAAEF317}"/>
              </a:ext>
            </a:extLst>
          </p:cNvPr>
          <p:cNvCxnSpPr>
            <a:cxnSpLocks/>
            <a:stCxn id="20" idx="1"/>
            <a:endCxn id="19" idx="2"/>
          </p:cNvCxnSpPr>
          <p:nvPr/>
        </p:nvCxnSpPr>
        <p:spPr>
          <a:xfrm rot="10800000">
            <a:off x="4243733" y="5714381"/>
            <a:ext cx="1335436" cy="25861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32">
            <a:extLst>
              <a:ext uri="{FF2B5EF4-FFF2-40B4-BE49-F238E27FC236}">
                <a16:creationId xmlns:a16="http://schemas.microsoft.com/office/drawing/2014/main" id="{3E11BD63-C08A-4927-92A0-DCC43CBB4809}"/>
              </a:ext>
            </a:extLst>
          </p:cNvPr>
          <p:cNvCxnSpPr>
            <a:cxnSpLocks/>
            <a:stCxn id="17" idx="2"/>
            <a:endCxn id="20" idx="3"/>
          </p:cNvCxnSpPr>
          <p:nvPr/>
        </p:nvCxnSpPr>
        <p:spPr>
          <a:xfrm rot="5400000">
            <a:off x="8560425" y="4519068"/>
            <a:ext cx="1078094" cy="182975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吹き出し: 角を丸めた四角形 33">
            <a:extLst>
              <a:ext uri="{FF2B5EF4-FFF2-40B4-BE49-F238E27FC236}">
                <a16:creationId xmlns:a16="http://schemas.microsoft.com/office/drawing/2014/main" id="{B552A049-1389-4E8D-BCA8-AC71A29ACDD7}"/>
              </a:ext>
            </a:extLst>
          </p:cNvPr>
          <p:cNvSpPr/>
          <p:nvPr/>
        </p:nvSpPr>
        <p:spPr>
          <a:xfrm>
            <a:off x="198148" y="4253187"/>
            <a:ext cx="2418865" cy="971717"/>
          </a:xfrm>
          <a:prstGeom prst="wedgeRoundRectCallout">
            <a:avLst>
              <a:gd name="adj1" fmla="val 61518"/>
              <a:gd name="adj2" fmla="val 32766"/>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latin typeface="BIZ UDゴシック" panose="020B0400000000000000" pitchFamily="49" charset="-128"/>
                <a:ea typeface="BIZ UDゴシック" panose="020B0400000000000000" pitchFamily="49" charset="-128"/>
              </a:rPr>
              <a:t>入力データ１件づつの画面操作など処理</a:t>
            </a:r>
            <a:endParaRPr kumimoji="1"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596F32DF-2DE2-4564-8184-3C155319EA43}"/>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開発作業のルール（標準化）</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5782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1F6A5FD-9527-4226-9321-902158DA506D}"/>
              </a:ext>
            </a:extLst>
          </p:cNvPr>
          <p:cNvGrpSpPr/>
          <p:nvPr/>
        </p:nvGrpSpPr>
        <p:grpSpPr>
          <a:xfrm>
            <a:off x="1249129" y="1406045"/>
            <a:ext cx="1512000" cy="1152000"/>
            <a:chOff x="2119745" y="1945178"/>
            <a:chExt cx="1446415" cy="1213658"/>
          </a:xfrm>
          <a:solidFill>
            <a:srgbClr val="00B050"/>
          </a:solidFill>
        </p:grpSpPr>
        <p:sp>
          <p:nvSpPr>
            <p:cNvPr id="3" name="正方形/長方形 2">
              <a:extLst>
                <a:ext uri="{FF2B5EF4-FFF2-40B4-BE49-F238E27FC236}">
                  <a16:creationId xmlns:a16="http://schemas.microsoft.com/office/drawing/2014/main" id="{641CEAE0-C761-493C-93F1-C29D6CF8E1C4}"/>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C</a:t>
              </a:r>
              <a:r>
                <a:rPr kumimoji="1" lang="ja-JP" altLang="en-US" sz="1600" b="1">
                  <a:solidFill>
                    <a:schemeClr val="bg1"/>
                  </a:solidFill>
                  <a:latin typeface="BIZ UDゴシック" panose="020B0400000000000000" pitchFamily="49" charset="-128"/>
                  <a:ea typeface="BIZ UDゴシック" panose="020B0400000000000000" pitchFamily="49" charset="-128"/>
                </a:rPr>
                <a:t>ドライブ</a:t>
              </a:r>
            </a:p>
          </p:txBody>
        </p:sp>
        <p:sp>
          <p:nvSpPr>
            <p:cNvPr id="4" name="フローチャート: 手作業 3">
              <a:extLst>
                <a:ext uri="{FF2B5EF4-FFF2-40B4-BE49-F238E27FC236}">
                  <a16:creationId xmlns:a16="http://schemas.microsoft.com/office/drawing/2014/main" id="{1FE72C94-0573-4C90-94EB-7394D77447FC}"/>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5" name="グループ化 4">
            <a:extLst>
              <a:ext uri="{FF2B5EF4-FFF2-40B4-BE49-F238E27FC236}">
                <a16:creationId xmlns:a16="http://schemas.microsoft.com/office/drawing/2014/main" id="{C44906E8-83A5-48D0-A3A5-4245693B7993}"/>
              </a:ext>
            </a:extLst>
          </p:cNvPr>
          <p:cNvGrpSpPr/>
          <p:nvPr/>
        </p:nvGrpSpPr>
        <p:grpSpPr>
          <a:xfrm>
            <a:off x="3934948" y="1406045"/>
            <a:ext cx="1512000" cy="1152000"/>
            <a:chOff x="2119745" y="1945178"/>
            <a:chExt cx="1446415" cy="1213658"/>
          </a:xfrm>
          <a:solidFill>
            <a:srgbClr val="00B050"/>
          </a:solidFill>
        </p:grpSpPr>
        <p:sp>
          <p:nvSpPr>
            <p:cNvPr id="6" name="正方形/長方形 5">
              <a:extLst>
                <a:ext uri="{FF2B5EF4-FFF2-40B4-BE49-F238E27FC236}">
                  <a16:creationId xmlns:a16="http://schemas.microsoft.com/office/drawing/2014/main" id="{82200C45-AF88-43BE-AD59-D80D8071FCD1}"/>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RPA</a:t>
              </a:r>
              <a:endParaRPr kumimoji="1" lang="ja-JP" altLang="en-US" sz="1600" b="1">
                <a:solidFill>
                  <a:schemeClr val="bg1"/>
                </a:solidFill>
                <a:latin typeface="BIZ UDゴシック" panose="020B0400000000000000" pitchFamily="49" charset="-128"/>
                <a:ea typeface="BIZ UDゴシック" panose="020B0400000000000000" pitchFamily="49" charset="-128"/>
              </a:endParaRPr>
            </a:p>
          </p:txBody>
        </p:sp>
        <p:sp>
          <p:nvSpPr>
            <p:cNvPr id="7" name="フローチャート: 手作業 6">
              <a:extLst>
                <a:ext uri="{FF2B5EF4-FFF2-40B4-BE49-F238E27FC236}">
                  <a16:creationId xmlns:a16="http://schemas.microsoft.com/office/drawing/2014/main" id="{36EA3133-F15A-4B65-809F-1D793D5B633B}"/>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cxnSp>
        <p:nvCxnSpPr>
          <p:cNvPr id="8" name="直線コネクタ 7">
            <a:extLst>
              <a:ext uri="{FF2B5EF4-FFF2-40B4-BE49-F238E27FC236}">
                <a16:creationId xmlns:a16="http://schemas.microsoft.com/office/drawing/2014/main" id="{13E06C71-B026-4559-A59C-B02F86D5F9D4}"/>
              </a:ext>
            </a:extLst>
          </p:cNvPr>
          <p:cNvCxnSpPr>
            <a:stCxn id="3" idx="3"/>
            <a:endCxn id="6" idx="1"/>
          </p:cNvCxnSpPr>
          <p:nvPr/>
        </p:nvCxnSpPr>
        <p:spPr>
          <a:xfrm>
            <a:off x="2761129" y="2112237"/>
            <a:ext cx="1173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BA0016C-E93B-42B0-8FF9-4C875597B376}"/>
              </a:ext>
            </a:extLst>
          </p:cNvPr>
          <p:cNvCxnSpPr>
            <a:cxnSpLocks/>
            <a:stCxn id="6" idx="3"/>
            <a:endCxn id="33" idx="1"/>
          </p:cNvCxnSpPr>
          <p:nvPr/>
        </p:nvCxnSpPr>
        <p:spPr>
          <a:xfrm>
            <a:off x="5446948" y="2112237"/>
            <a:ext cx="1173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8448ED78-565F-45CF-A858-5B2DD30CCE00}"/>
              </a:ext>
            </a:extLst>
          </p:cNvPr>
          <p:cNvGrpSpPr/>
          <p:nvPr/>
        </p:nvGrpSpPr>
        <p:grpSpPr>
          <a:xfrm>
            <a:off x="9306586" y="1406045"/>
            <a:ext cx="1512000" cy="1152000"/>
            <a:chOff x="2119745" y="1945178"/>
            <a:chExt cx="1446415" cy="1213658"/>
          </a:xfrm>
          <a:solidFill>
            <a:srgbClr val="00B050"/>
          </a:solidFill>
        </p:grpSpPr>
        <p:sp>
          <p:nvSpPr>
            <p:cNvPr id="11" name="正方形/長方形 10">
              <a:extLst>
                <a:ext uri="{FF2B5EF4-FFF2-40B4-BE49-F238E27FC236}">
                  <a16:creationId xmlns:a16="http://schemas.microsoft.com/office/drawing/2014/main" id="{5BFC812E-C803-4877-843A-0BDC927A9C81}"/>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input</a:t>
              </a: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入力ファイル</a:t>
              </a:r>
            </a:p>
          </p:txBody>
        </p:sp>
        <p:sp>
          <p:nvSpPr>
            <p:cNvPr id="12" name="フローチャート: 手作業 11">
              <a:extLst>
                <a:ext uri="{FF2B5EF4-FFF2-40B4-BE49-F238E27FC236}">
                  <a16:creationId xmlns:a16="http://schemas.microsoft.com/office/drawing/2014/main" id="{39E54424-BEEB-49E4-B025-193A677A1F4C}"/>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cxnSp>
        <p:nvCxnSpPr>
          <p:cNvPr id="13" name="直線コネクタ 12">
            <a:extLst>
              <a:ext uri="{FF2B5EF4-FFF2-40B4-BE49-F238E27FC236}">
                <a16:creationId xmlns:a16="http://schemas.microsoft.com/office/drawing/2014/main" id="{4D1AF983-7276-4719-8FBD-13555C6346AC}"/>
              </a:ext>
            </a:extLst>
          </p:cNvPr>
          <p:cNvCxnSpPr>
            <a:cxnSpLocks/>
            <a:stCxn id="33" idx="3"/>
            <a:endCxn id="11" idx="1"/>
          </p:cNvCxnSpPr>
          <p:nvPr/>
        </p:nvCxnSpPr>
        <p:spPr>
          <a:xfrm>
            <a:off x="8132767" y="2112237"/>
            <a:ext cx="1173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4F2E69C3-A9FE-4D90-ACB0-C51871A815D3}"/>
              </a:ext>
            </a:extLst>
          </p:cNvPr>
          <p:cNvGrpSpPr/>
          <p:nvPr/>
        </p:nvGrpSpPr>
        <p:grpSpPr>
          <a:xfrm>
            <a:off x="9306586" y="2815913"/>
            <a:ext cx="1512000" cy="1152000"/>
            <a:chOff x="2119745" y="1945178"/>
            <a:chExt cx="1446415" cy="1213658"/>
          </a:xfrm>
          <a:solidFill>
            <a:srgbClr val="00B050"/>
          </a:solidFill>
        </p:grpSpPr>
        <p:sp>
          <p:nvSpPr>
            <p:cNvPr id="15" name="正方形/長方形 14">
              <a:extLst>
                <a:ext uri="{FF2B5EF4-FFF2-40B4-BE49-F238E27FC236}">
                  <a16:creationId xmlns:a16="http://schemas.microsoft.com/office/drawing/2014/main" id="{E2C4C24D-8D0B-4FB7-B535-10F7386A6DD0}"/>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log</a:t>
              </a: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ログファイル</a:t>
              </a:r>
            </a:p>
          </p:txBody>
        </p:sp>
        <p:sp>
          <p:nvSpPr>
            <p:cNvPr id="16" name="フローチャート: 手作業 15">
              <a:extLst>
                <a:ext uri="{FF2B5EF4-FFF2-40B4-BE49-F238E27FC236}">
                  <a16:creationId xmlns:a16="http://schemas.microsoft.com/office/drawing/2014/main" id="{93DCEB13-DF0B-4E9B-9F8C-D382BCDD0D18}"/>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17" name="グループ化 16">
            <a:extLst>
              <a:ext uri="{FF2B5EF4-FFF2-40B4-BE49-F238E27FC236}">
                <a16:creationId xmlns:a16="http://schemas.microsoft.com/office/drawing/2014/main" id="{41EEBBCE-CF9D-4FEF-A479-E3474FD4B3CC}"/>
              </a:ext>
            </a:extLst>
          </p:cNvPr>
          <p:cNvGrpSpPr/>
          <p:nvPr/>
        </p:nvGrpSpPr>
        <p:grpSpPr>
          <a:xfrm>
            <a:off x="9306586" y="4174864"/>
            <a:ext cx="1512000" cy="1152000"/>
            <a:chOff x="2119745" y="1945178"/>
            <a:chExt cx="1446415" cy="1213658"/>
          </a:xfrm>
          <a:solidFill>
            <a:srgbClr val="00B050"/>
          </a:solidFill>
        </p:grpSpPr>
        <p:sp>
          <p:nvSpPr>
            <p:cNvPr id="18" name="正方形/長方形 17">
              <a:extLst>
                <a:ext uri="{FF2B5EF4-FFF2-40B4-BE49-F238E27FC236}">
                  <a16:creationId xmlns:a16="http://schemas.microsoft.com/office/drawing/2014/main" id="{513AFD16-05E5-415A-95A9-D3FC2D7B647D}"/>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work</a:t>
              </a: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作業ファイル</a:t>
              </a:r>
            </a:p>
          </p:txBody>
        </p:sp>
        <p:sp>
          <p:nvSpPr>
            <p:cNvPr id="19" name="フローチャート: 手作業 18">
              <a:extLst>
                <a:ext uri="{FF2B5EF4-FFF2-40B4-BE49-F238E27FC236}">
                  <a16:creationId xmlns:a16="http://schemas.microsoft.com/office/drawing/2014/main" id="{7DA0F810-6006-47A9-9DA7-2076FF8DF781}"/>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20" name="グループ化 19">
            <a:extLst>
              <a:ext uri="{FF2B5EF4-FFF2-40B4-BE49-F238E27FC236}">
                <a16:creationId xmlns:a16="http://schemas.microsoft.com/office/drawing/2014/main" id="{22782977-EA9B-4160-AC9B-8CF1EA377C02}"/>
              </a:ext>
            </a:extLst>
          </p:cNvPr>
          <p:cNvGrpSpPr/>
          <p:nvPr/>
        </p:nvGrpSpPr>
        <p:grpSpPr>
          <a:xfrm>
            <a:off x="9306586" y="5526590"/>
            <a:ext cx="1512000" cy="1152000"/>
            <a:chOff x="2119745" y="1945178"/>
            <a:chExt cx="1446415" cy="1213658"/>
          </a:xfrm>
          <a:solidFill>
            <a:srgbClr val="00B050"/>
          </a:solidFill>
        </p:grpSpPr>
        <p:sp>
          <p:nvSpPr>
            <p:cNvPr id="21" name="正方形/長方形 20">
              <a:extLst>
                <a:ext uri="{FF2B5EF4-FFF2-40B4-BE49-F238E27FC236}">
                  <a16:creationId xmlns:a16="http://schemas.microsoft.com/office/drawing/2014/main" id="{C913AF85-59DA-408A-90D1-8AFB23EF4887}"/>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output</a:t>
              </a: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出力ファイル</a:t>
              </a:r>
            </a:p>
          </p:txBody>
        </p:sp>
        <p:sp>
          <p:nvSpPr>
            <p:cNvPr id="22" name="フローチャート: 手作業 21">
              <a:extLst>
                <a:ext uri="{FF2B5EF4-FFF2-40B4-BE49-F238E27FC236}">
                  <a16:creationId xmlns:a16="http://schemas.microsoft.com/office/drawing/2014/main" id="{755D1F9B-9327-405C-B9A4-3E04B0F70926}"/>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cxnSp>
        <p:nvCxnSpPr>
          <p:cNvPr id="23" name="直線コネクタ 34">
            <a:extLst>
              <a:ext uri="{FF2B5EF4-FFF2-40B4-BE49-F238E27FC236}">
                <a16:creationId xmlns:a16="http://schemas.microsoft.com/office/drawing/2014/main" id="{0A9D3377-4FF9-4DAB-984E-F577BAA6F8BA}"/>
              </a:ext>
            </a:extLst>
          </p:cNvPr>
          <p:cNvCxnSpPr>
            <a:cxnSpLocks/>
            <a:stCxn id="33" idx="3"/>
            <a:endCxn id="15" idx="1"/>
          </p:cNvCxnSpPr>
          <p:nvPr/>
        </p:nvCxnSpPr>
        <p:spPr>
          <a:xfrm>
            <a:off x="8132767" y="2112237"/>
            <a:ext cx="1173819" cy="140986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37">
            <a:extLst>
              <a:ext uri="{FF2B5EF4-FFF2-40B4-BE49-F238E27FC236}">
                <a16:creationId xmlns:a16="http://schemas.microsoft.com/office/drawing/2014/main" id="{57EA66B7-24A2-4FDE-9FD1-6795464D8E9F}"/>
              </a:ext>
            </a:extLst>
          </p:cNvPr>
          <p:cNvCxnSpPr>
            <a:cxnSpLocks/>
            <a:stCxn id="33" idx="3"/>
            <a:endCxn id="18" idx="1"/>
          </p:cNvCxnSpPr>
          <p:nvPr/>
        </p:nvCxnSpPr>
        <p:spPr>
          <a:xfrm>
            <a:off x="8132767" y="2112237"/>
            <a:ext cx="1173819" cy="276881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40">
            <a:extLst>
              <a:ext uri="{FF2B5EF4-FFF2-40B4-BE49-F238E27FC236}">
                <a16:creationId xmlns:a16="http://schemas.microsoft.com/office/drawing/2014/main" id="{1C34930D-482B-4BA3-BAA5-600EF70DDF8C}"/>
              </a:ext>
            </a:extLst>
          </p:cNvPr>
          <p:cNvCxnSpPr>
            <a:cxnSpLocks/>
            <a:stCxn id="33" idx="3"/>
            <a:endCxn id="21" idx="1"/>
          </p:cNvCxnSpPr>
          <p:nvPr/>
        </p:nvCxnSpPr>
        <p:spPr>
          <a:xfrm>
            <a:off x="8132767" y="2112237"/>
            <a:ext cx="1173819" cy="412054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43E085FA-7B23-4279-B74F-CBA2BB7E5D7D}"/>
              </a:ext>
            </a:extLst>
          </p:cNvPr>
          <p:cNvGrpSpPr/>
          <p:nvPr/>
        </p:nvGrpSpPr>
        <p:grpSpPr>
          <a:xfrm>
            <a:off x="6620766" y="5508264"/>
            <a:ext cx="1512000" cy="1152000"/>
            <a:chOff x="2119745" y="1945178"/>
            <a:chExt cx="1446415" cy="1213658"/>
          </a:xfrm>
          <a:solidFill>
            <a:srgbClr val="00B050"/>
          </a:solidFill>
        </p:grpSpPr>
        <p:sp>
          <p:nvSpPr>
            <p:cNvPr id="27" name="正方形/長方形 26">
              <a:extLst>
                <a:ext uri="{FF2B5EF4-FFF2-40B4-BE49-F238E27FC236}">
                  <a16:creationId xmlns:a16="http://schemas.microsoft.com/office/drawing/2014/main" id="{DA459710-3863-48A7-9F59-49E9038A289C}"/>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シナリオ</a:t>
              </a:r>
              <a:endParaRPr kumimoji="1" lang="en-US" altLang="ja-JP" sz="16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名称</a:t>
              </a:r>
              <a:r>
                <a:rPr kumimoji="1" lang="en-US" altLang="ja-JP" sz="1600" b="1">
                  <a:solidFill>
                    <a:schemeClr val="bg1"/>
                  </a:solidFill>
                  <a:latin typeface="BIZ UDゴシック" panose="020B0400000000000000" pitchFamily="49" charset="-128"/>
                  <a:ea typeface="BIZ UDゴシック" panose="020B0400000000000000" pitchFamily="49" charset="-128"/>
                </a:rPr>
                <a:t>B</a:t>
              </a:r>
              <a:endParaRPr kumimoji="1" lang="ja-JP" altLang="en-US" sz="1600" b="1">
                <a:solidFill>
                  <a:schemeClr val="bg1"/>
                </a:solidFill>
                <a:latin typeface="BIZ UDゴシック" panose="020B0400000000000000" pitchFamily="49" charset="-128"/>
                <a:ea typeface="BIZ UDゴシック" panose="020B0400000000000000" pitchFamily="49" charset="-128"/>
              </a:endParaRPr>
            </a:p>
          </p:txBody>
        </p:sp>
        <p:sp>
          <p:nvSpPr>
            <p:cNvPr id="28" name="フローチャート: 手作業 27">
              <a:extLst>
                <a:ext uri="{FF2B5EF4-FFF2-40B4-BE49-F238E27FC236}">
                  <a16:creationId xmlns:a16="http://schemas.microsoft.com/office/drawing/2014/main" id="{9A1CFB50-9F23-4F3B-A896-746C06EFE49E}"/>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cxnSp>
        <p:nvCxnSpPr>
          <p:cNvPr id="29" name="直線コネクタ 34">
            <a:extLst>
              <a:ext uri="{FF2B5EF4-FFF2-40B4-BE49-F238E27FC236}">
                <a16:creationId xmlns:a16="http://schemas.microsoft.com/office/drawing/2014/main" id="{C69669C0-D614-47AF-BDC3-1A3051B44F9B}"/>
              </a:ext>
            </a:extLst>
          </p:cNvPr>
          <p:cNvCxnSpPr>
            <a:cxnSpLocks/>
            <a:stCxn id="6" idx="3"/>
            <a:endCxn id="27" idx="1"/>
          </p:cNvCxnSpPr>
          <p:nvPr/>
        </p:nvCxnSpPr>
        <p:spPr>
          <a:xfrm>
            <a:off x="5446948" y="2112237"/>
            <a:ext cx="1173818" cy="410221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A35BF0A-8634-44ED-9494-FB6674550FFE}"/>
              </a:ext>
            </a:extLst>
          </p:cNvPr>
          <p:cNvSpPr txBox="1"/>
          <p:nvPr/>
        </p:nvSpPr>
        <p:spPr>
          <a:xfrm>
            <a:off x="7090572" y="4480816"/>
            <a:ext cx="369332" cy="1173278"/>
          </a:xfrm>
          <a:prstGeom prst="rect">
            <a:avLst/>
          </a:prstGeom>
          <a:noFill/>
        </p:spPr>
        <p:txBody>
          <a:bodyPr vert="eaVert" wrap="square" rtlCol="0">
            <a:spAutoFit/>
          </a:bodyPr>
          <a:lstStyle/>
          <a:p>
            <a:r>
              <a:rPr kumimoji="1" lang="ja-JP" altLang="en-US" sz="1200" b="1">
                <a:latin typeface="BIZ UDゴシック" panose="020B0400000000000000" pitchFamily="49" charset="-128"/>
                <a:ea typeface="BIZ UDゴシック" panose="020B0400000000000000" pitchFamily="49" charset="-128"/>
              </a:rPr>
              <a:t>・・・・・</a:t>
            </a:r>
            <a:endParaRPr kumimoji="1" lang="en-US" altLang="ja-JP" sz="1200" b="1">
              <a:latin typeface="BIZ UDゴシック" panose="020B0400000000000000" pitchFamily="49" charset="-128"/>
              <a:ea typeface="BIZ UDゴシック" panose="020B0400000000000000" pitchFamily="49" charset="-128"/>
            </a:endParaRPr>
          </a:p>
        </p:txBody>
      </p:sp>
      <p:grpSp>
        <p:nvGrpSpPr>
          <p:cNvPr id="32" name="グループ化 31">
            <a:extLst>
              <a:ext uri="{FF2B5EF4-FFF2-40B4-BE49-F238E27FC236}">
                <a16:creationId xmlns:a16="http://schemas.microsoft.com/office/drawing/2014/main" id="{AA7D7A32-8D5D-4B9E-9E18-0D3E2841EFF1}"/>
              </a:ext>
            </a:extLst>
          </p:cNvPr>
          <p:cNvGrpSpPr/>
          <p:nvPr/>
        </p:nvGrpSpPr>
        <p:grpSpPr>
          <a:xfrm>
            <a:off x="6620767" y="1406045"/>
            <a:ext cx="1512000" cy="1152000"/>
            <a:chOff x="2119745" y="1945178"/>
            <a:chExt cx="1446415" cy="1213658"/>
          </a:xfrm>
          <a:solidFill>
            <a:srgbClr val="00B050"/>
          </a:solidFill>
        </p:grpSpPr>
        <p:sp>
          <p:nvSpPr>
            <p:cNvPr id="33" name="正方形/長方形 32">
              <a:extLst>
                <a:ext uri="{FF2B5EF4-FFF2-40B4-BE49-F238E27FC236}">
                  <a16:creationId xmlns:a16="http://schemas.microsoft.com/office/drawing/2014/main" id="{E9748998-28B4-4D70-9085-CDF3C012A9A4}"/>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シナリオ</a:t>
              </a:r>
              <a:endParaRPr kumimoji="1" lang="en-US" altLang="ja-JP" sz="16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名称</a:t>
              </a:r>
              <a:r>
                <a:rPr kumimoji="1" lang="en-US" altLang="ja-JP" sz="1600" b="1">
                  <a:solidFill>
                    <a:schemeClr val="bg1"/>
                  </a:solidFill>
                  <a:latin typeface="BIZ UDゴシック" panose="020B0400000000000000" pitchFamily="49" charset="-128"/>
                  <a:ea typeface="BIZ UDゴシック" panose="020B0400000000000000" pitchFamily="49" charset="-128"/>
                </a:rPr>
                <a:t>A</a:t>
              </a:r>
              <a:endParaRPr kumimoji="1" lang="ja-JP" altLang="en-US" sz="1600" b="1">
                <a:solidFill>
                  <a:schemeClr val="bg1"/>
                </a:solidFill>
                <a:latin typeface="BIZ UDゴシック" panose="020B0400000000000000" pitchFamily="49" charset="-128"/>
                <a:ea typeface="BIZ UDゴシック" panose="020B0400000000000000" pitchFamily="49" charset="-128"/>
              </a:endParaRPr>
            </a:p>
          </p:txBody>
        </p:sp>
        <p:sp>
          <p:nvSpPr>
            <p:cNvPr id="34" name="フローチャート: 手作業 33">
              <a:extLst>
                <a:ext uri="{FF2B5EF4-FFF2-40B4-BE49-F238E27FC236}">
                  <a16:creationId xmlns:a16="http://schemas.microsoft.com/office/drawing/2014/main" id="{2C80CEB8-9EF4-4C86-AB3D-B9172A27680F}"/>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sp>
        <p:nvSpPr>
          <p:cNvPr id="36" name="テキスト ボックス 35">
            <a:extLst>
              <a:ext uri="{FF2B5EF4-FFF2-40B4-BE49-F238E27FC236}">
                <a16:creationId xmlns:a16="http://schemas.microsoft.com/office/drawing/2014/main" id="{1E214A4B-D897-4CC9-A6D9-5C27381C7211}"/>
              </a:ext>
            </a:extLst>
          </p:cNvPr>
          <p:cNvSpPr txBox="1"/>
          <p:nvPr/>
        </p:nvSpPr>
        <p:spPr>
          <a:xfrm>
            <a:off x="43432" y="729286"/>
            <a:ext cx="8582094" cy="625043"/>
          </a:xfrm>
          <a:prstGeom prst="rect">
            <a:avLst/>
          </a:prstGeom>
          <a:noFill/>
        </p:spPr>
        <p:txBody>
          <a:bodyPr wrap="square" rtlCol="0">
            <a:spAutoFit/>
          </a:bodyPr>
          <a:lstStyle/>
          <a:p>
            <a:pPr>
              <a:lnSpc>
                <a:spcPts val="5000"/>
              </a:lnSpc>
            </a:pPr>
            <a:r>
              <a:rPr kumimoji="1" lang="ja-JP" altLang="en-US" sz="2800" b="1">
                <a:latin typeface="BIZ UDゴシック" panose="020B0400000000000000" pitchFamily="49" charset="-128"/>
                <a:ea typeface="BIZ UDゴシック" panose="020B0400000000000000" pitchFamily="49" charset="-128"/>
              </a:rPr>
              <a:t>③ </a:t>
            </a: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で利用するファイルの管理フォルダ構成</a:t>
            </a:r>
            <a:endParaRPr kumimoji="1" lang="en-US" altLang="ja-JP" sz="2800" b="1">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76D3296D-B458-41CC-8D9A-5810D4A730AD}"/>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開発作業のルール（標準化）</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30" name="吹き出し: 角を丸めた四角形 73">
            <a:extLst>
              <a:ext uri="{FF2B5EF4-FFF2-40B4-BE49-F238E27FC236}">
                <a16:creationId xmlns:a16="http://schemas.microsoft.com/office/drawing/2014/main" id="{5DD5B777-30AA-4B14-B6C2-0C171458675D}"/>
              </a:ext>
            </a:extLst>
          </p:cNvPr>
          <p:cNvSpPr/>
          <p:nvPr/>
        </p:nvSpPr>
        <p:spPr>
          <a:xfrm>
            <a:off x="6277463" y="2596776"/>
            <a:ext cx="2307021" cy="1199150"/>
          </a:xfrm>
          <a:custGeom>
            <a:avLst/>
            <a:gdLst>
              <a:gd name="connsiteX0" fmla="*/ 0 w 3067089"/>
              <a:gd name="connsiteY0" fmla="*/ 107131 h 642774"/>
              <a:gd name="connsiteX1" fmla="*/ 107131 w 3067089"/>
              <a:gd name="connsiteY1" fmla="*/ 0 h 642774"/>
              <a:gd name="connsiteX2" fmla="*/ 1789135 w 3067089"/>
              <a:gd name="connsiteY2" fmla="*/ 0 h 642774"/>
              <a:gd name="connsiteX3" fmla="*/ 3490347 w 3067089"/>
              <a:gd name="connsiteY3" fmla="*/ -660855 h 642774"/>
              <a:gd name="connsiteX4" fmla="*/ 2555908 w 3067089"/>
              <a:gd name="connsiteY4" fmla="*/ 0 h 642774"/>
              <a:gd name="connsiteX5" fmla="*/ 2959958 w 3067089"/>
              <a:gd name="connsiteY5" fmla="*/ 0 h 642774"/>
              <a:gd name="connsiteX6" fmla="*/ 3067089 w 3067089"/>
              <a:gd name="connsiteY6" fmla="*/ 107131 h 642774"/>
              <a:gd name="connsiteX7" fmla="*/ 3067089 w 3067089"/>
              <a:gd name="connsiteY7" fmla="*/ 107129 h 642774"/>
              <a:gd name="connsiteX8" fmla="*/ 3067089 w 3067089"/>
              <a:gd name="connsiteY8" fmla="*/ 107129 h 642774"/>
              <a:gd name="connsiteX9" fmla="*/ 3067089 w 3067089"/>
              <a:gd name="connsiteY9" fmla="*/ 267823 h 642774"/>
              <a:gd name="connsiteX10" fmla="*/ 3067089 w 3067089"/>
              <a:gd name="connsiteY10" fmla="*/ 535643 h 642774"/>
              <a:gd name="connsiteX11" fmla="*/ 2959958 w 3067089"/>
              <a:gd name="connsiteY11" fmla="*/ 642774 h 642774"/>
              <a:gd name="connsiteX12" fmla="*/ 2555908 w 3067089"/>
              <a:gd name="connsiteY12" fmla="*/ 642774 h 642774"/>
              <a:gd name="connsiteX13" fmla="*/ 1789135 w 3067089"/>
              <a:gd name="connsiteY13" fmla="*/ 642774 h 642774"/>
              <a:gd name="connsiteX14" fmla="*/ 1789135 w 3067089"/>
              <a:gd name="connsiteY14" fmla="*/ 642774 h 642774"/>
              <a:gd name="connsiteX15" fmla="*/ 107131 w 3067089"/>
              <a:gd name="connsiteY15" fmla="*/ 642774 h 642774"/>
              <a:gd name="connsiteX16" fmla="*/ 0 w 3067089"/>
              <a:gd name="connsiteY16" fmla="*/ 535643 h 642774"/>
              <a:gd name="connsiteX17" fmla="*/ 0 w 3067089"/>
              <a:gd name="connsiteY17" fmla="*/ 267823 h 642774"/>
              <a:gd name="connsiteX18" fmla="*/ 0 w 3067089"/>
              <a:gd name="connsiteY18" fmla="*/ 107129 h 642774"/>
              <a:gd name="connsiteX19" fmla="*/ 0 w 3067089"/>
              <a:gd name="connsiteY19" fmla="*/ 107129 h 642774"/>
              <a:gd name="connsiteX20" fmla="*/ 0 w 3067089"/>
              <a:gd name="connsiteY20" fmla="*/ 107131 h 642774"/>
              <a:gd name="connsiteX0" fmla="*/ 0 w 3490347"/>
              <a:gd name="connsiteY0" fmla="*/ 767986 h 1303629"/>
              <a:gd name="connsiteX1" fmla="*/ 107131 w 3490347"/>
              <a:gd name="connsiteY1" fmla="*/ 660855 h 1303629"/>
              <a:gd name="connsiteX2" fmla="*/ 2212469 w 3490347"/>
              <a:gd name="connsiteY2" fmla="*/ 660855 h 1303629"/>
              <a:gd name="connsiteX3" fmla="*/ 3490347 w 3490347"/>
              <a:gd name="connsiteY3" fmla="*/ 0 h 1303629"/>
              <a:gd name="connsiteX4" fmla="*/ 2555908 w 3490347"/>
              <a:gd name="connsiteY4" fmla="*/ 660855 h 1303629"/>
              <a:gd name="connsiteX5" fmla="*/ 2959958 w 3490347"/>
              <a:gd name="connsiteY5" fmla="*/ 660855 h 1303629"/>
              <a:gd name="connsiteX6" fmla="*/ 3067089 w 3490347"/>
              <a:gd name="connsiteY6" fmla="*/ 767986 h 1303629"/>
              <a:gd name="connsiteX7" fmla="*/ 3067089 w 3490347"/>
              <a:gd name="connsiteY7" fmla="*/ 767984 h 1303629"/>
              <a:gd name="connsiteX8" fmla="*/ 3067089 w 3490347"/>
              <a:gd name="connsiteY8" fmla="*/ 767984 h 1303629"/>
              <a:gd name="connsiteX9" fmla="*/ 3067089 w 3490347"/>
              <a:gd name="connsiteY9" fmla="*/ 928678 h 1303629"/>
              <a:gd name="connsiteX10" fmla="*/ 3067089 w 3490347"/>
              <a:gd name="connsiteY10" fmla="*/ 1196498 h 1303629"/>
              <a:gd name="connsiteX11" fmla="*/ 2959958 w 3490347"/>
              <a:gd name="connsiteY11" fmla="*/ 1303629 h 1303629"/>
              <a:gd name="connsiteX12" fmla="*/ 2555908 w 3490347"/>
              <a:gd name="connsiteY12" fmla="*/ 1303629 h 1303629"/>
              <a:gd name="connsiteX13" fmla="*/ 1789135 w 3490347"/>
              <a:gd name="connsiteY13" fmla="*/ 1303629 h 1303629"/>
              <a:gd name="connsiteX14" fmla="*/ 1789135 w 3490347"/>
              <a:gd name="connsiteY14" fmla="*/ 1303629 h 1303629"/>
              <a:gd name="connsiteX15" fmla="*/ 107131 w 3490347"/>
              <a:gd name="connsiteY15" fmla="*/ 1303629 h 1303629"/>
              <a:gd name="connsiteX16" fmla="*/ 0 w 3490347"/>
              <a:gd name="connsiteY16" fmla="*/ 1196498 h 1303629"/>
              <a:gd name="connsiteX17" fmla="*/ 0 w 3490347"/>
              <a:gd name="connsiteY17" fmla="*/ 928678 h 1303629"/>
              <a:gd name="connsiteX18" fmla="*/ 0 w 3490347"/>
              <a:gd name="connsiteY18" fmla="*/ 767984 h 1303629"/>
              <a:gd name="connsiteX19" fmla="*/ 0 w 3490347"/>
              <a:gd name="connsiteY19" fmla="*/ 767984 h 1303629"/>
              <a:gd name="connsiteX20" fmla="*/ 0 w 3490347"/>
              <a:gd name="connsiteY20" fmla="*/ 767986 h 1303629"/>
              <a:gd name="connsiteX0" fmla="*/ 0 w 3490347"/>
              <a:gd name="connsiteY0" fmla="*/ 767986 h 1303629"/>
              <a:gd name="connsiteX1" fmla="*/ 107131 w 3490347"/>
              <a:gd name="connsiteY1" fmla="*/ 660855 h 1303629"/>
              <a:gd name="connsiteX2" fmla="*/ 2212469 w 3490347"/>
              <a:gd name="connsiteY2" fmla="*/ 660855 h 1303629"/>
              <a:gd name="connsiteX3" fmla="*/ 3490347 w 3490347"/>
              <a:gd name="connsiteY3" fmla="*/ 0 h 1303629"/>
              <a:gd name="connsiteX4" fmla="*/ 2555908 w 3490347"/>
              <a:gd name="connsiteY4" fmla="*/ 660855 h 1303629"/>
              <a:gd name="connsiteX5" fmla="*/ 2959958 w 3490347"/>
              <a:gd name="connsiteY5" fmla="*/ 660855 h 1303629"/>
              <a:gd name="connsiteX6" fmla="*/ 3067089 w 3490347"/>
              <a:gd name="connsiteY6" fmla="*/ 767986 h 1303629"/>
              <a:gd name="connsiteX7" fmla="*/ 3067089 w 3490347"/>
              <a:gd name="connsiteY7" fmla="*/ 767984 h 1303629"/>
              <a:gd name="connsiteX8" fmla="*/ 3067089 w 3490347"/>
              <a:gd name="connsiteY8" fmla="*/ 767984 h 1303629"/>
              <a:gd name="connsiteX9" fmla="*/ 3067089 w 3490347"/>
              <a:gd name="connsiteY9" fmla="*/ 928678 h 1303629"/>
              <a:gd name="connsiteX10" fmla="*/ 3067089 w 3490347"/>
              <a:gd name="connsiteY10" fmla="*/ 1196498 h 1303629"/>
              <a:gd name="connsiteX11" fmla="*/ 2959958 w 3490347"/>
              <a:gd name="connsiteY11" fmla="*/ 1303629 h 1303629"/>
              <a:gd name="connsiteX12" fmla="*/ 2555908 w 3490347"/>
              <a:gd name="connsiteY12" fmla="*/ 1303629 h 1303629"/>
              <a:gd name="connsiteX13" fmla="*/ 1789135 w 3490347"/>
              <a:gd name="connsiteY13" fmla="*/ 1303629 h 1303629"/>
              <a:gd name="connsiteX14" fmla="*/ 1789135 w 3490347"/>
              <a:gd name="connsiteY14" fmla="*/ 1303629 h 1303629"/>
              <a:gd name="connsiteX15" fmla="*/ 107131 w 3490347"/>
              <a:gd name="connsiteY15" fmla="*/ 1303629 h 1303629"/>
              <a:gd name="connsiteX16" fmla="*/ 0 w 3490347"/>
              <a:gd name="connsiteY16" fmla="*/ 1196498 h 1303629"/>
              <a:gd name="connsiteX17" fmla="*/ 0 w 3490347"/>
              <a:gd name="connsiteY17" fmla="*/ 928678 h 1303629"/>
              <a:gd name="connsiteX18" fmla="*/ 0 w 3490347"/>
              <a:gd name="connsiteY18" fmla="*/ 767984 h 1303629"/>
              <a:gd name="connsiteX19" fmla="*/ 0 w 3490347"/>
              <a:gd name="connsiteY19" fmla="*/ 767984 h 1303629"/>
              <a:gd name="connsiteX20" fmla="*/ 0 w 3490347"/>
              <a:gd name="connsiteY20" fmla="*/ 767986 h 1303629"/>
              <a:gd name="connsiteX0" fmla="*/ 0 w 3490347"/>
              <a:gd name="connsiteY0" fmla="*/ 767986 h 1303629"/>
              <a:gd name="connsiteX1" fmla="*/ 107131 w 3490347"/>
              <a:gd name="connsiteY1" fmla="*/ 660855 h 1303629"/>
              <a:gd name="connsiteX2" fmla="*/ 2212469 w 3490347"/>
              <a:gd name="connsiteY2" fmla="*/ 660855 h 1303629"/>
              <a:gd name="connsiteX3" fmla="*/ 3490347 w 3490347"/>
              <a:gd name="connsiteY3" fmla="*/ 0 h 1303629"/>
              <a:gd name="connsiteX4" fmla="*/ 2555908 w 3490347"/>
              <a:gd name="connsiteY4" fmla="*/ 660855 h 1303629"/>
              <a:gd name="connsiteX5" fmla="*/ 2959958 w 3490347"/>
              <a:gd name="connsiteY5" fmla="*/ 660855 h 1303629"/>
              <a:gd name="connsiteX6" fmla="*/ 3067089 w 3490347"/>
              <a:gd name="connsiteY6" fmla="*/ 767986 h 1303629"/>
              <a:gd name="connsiteX7" fmla="*/ 3067089 w 3490347"/>
              <a:gd name="connsiteY7" fmla="*/ 767984 h 1303629"/>
              <a:gd name="connsiteX8" fmla="*/ 3067089 w 3490347"/>
              <a:gd name="connsiteY8" fmla="*/ 767984 h 1303629"/>
              <a:gd name="connsiteX9" fmla="*/ 3067089 w 3490347"/>
              <a:gd name="connsiteY9" fmla="*/ 928678 h 1303629"/>
              <a:gd name="connsiteX10" fmla="*/ 3067089 w 3490347"/>
              <a:gd name="connsiteY10" fmla="*/ 1196498 h 1303629"/>
              <a:gd name="connsiteX11" fmla="*/ 2959958 w 3490347"/>
              <a:gd name="connsiteY11" fmla="*/ 1303629 h 1303629"/>
              <a:gd name="connsiteX12" fmla="*/ 2555908 w 3490347"/>
              <a:gd name="connsiteY12" fmla="*/ 1303629 h 1303629"/>
              <a:gd name="connsiteX13" fmla="*/ 1789135 w 3490347"/>
              <a:gd name="connsiteY13" fmla="*/ 1303629 h 1303629"/>
              <a:gd name="connsiteX14" fmla="*/ 1789135 w 3490347"/>
              <a:gd name="connsiteY14" fmla="*/ 1303629 h 1303629"/>
              <a:gd name="connsiteX15" fmla="*/ 107131 w 3490347"/>
              <a:gd name="connsiteY15" fmla="*/ 1303629 h 1303629"/>
              <a:gd name="connsiteX16" fmla="*/ 0 w 3490347"/>
              <a:gd name="connsiteY16" fmla="*/ 1196498 h 1303629"/>
              <a:gd name="connsiteX17" fmla="*/ 0 w 3490347"/>
              <a:gd name="connsiteY17" fmla="*/ 928678 h 1303629"/>
              <a:gd name="connsiteX18" fmla="*/ 0 w 3490347"/>
              <a:gd name="connsiteY18" fmla="*/ 767984 h 1303629"/>
              <a:gd name="connsiteX19" fmla="*/ 0 w 3490347"/>
              <a:gd name="connsiteY19" fmla="*/ 767984 h 1303629"/>
              <a:gd name="connsiteX20" fmla="*/ 0 w 3490347"/>
              <a:gd name="connsiteY20" fmla="*/ 767986 h 1303629"/>
              <a:gd name="connsiteX0" fmla="*/ 0 w 3067090"/>
              <a:gd name="connsiteY0" fmla="*/ 417483 h 953126"/>
              <a:gd name="connsiteX1" fmla="*/ 107131 w 3067090"/>
              <a:gd name="connsiteY1" fmla="*/ 310352 h 953126"/>
              <a:gd name="connsiteX2" fmla="*/ 2212469 w 3067090"/>
              <a:gd name="connsiteY2" fmla="*/ 310352 h 953126"/>
              <a:gd name="connsiteX3" fmla="*/ 1255732 w 3067090"/>
              <a:gd name="connsiteY3" fmla="*/ 0 h 953126"/>
              <a:gd name="connsiteX4" fmla="*/ 2555908 w 3067090"/>
              <a:gd name="connsiteY4" fmla="*/ 310352 h 953126"/>
              <a:gd name="connsiteX5" fmla="*/ 2959958 w 3067090"/>
              <a:gd name="connsiteY5" fmla="*/ 310352 h 953126"/>
              <a:gd name="connsiteX6" fmla="*/ 3067089 w 3067090"/>
              <a:gd name="connsiteY6" fmla="*/ 417483 h 953126"/>
              <a:gd name="connsiteX7" fmla="*/ 3067089 w 3067090"/>
              <a:gd name="connsiteY7" fmla="*/ 417481 h 953126"/>
              <a:gd name="connsiteX8" fmla="*/ 3067089 w 3067090"/>
              <a:gd name="connsiteY8" fmla="*/ 417481 h 953126"/>
              <a:gd name="connsiteX9" fmla="*/ 3067089 w 3067090"/>
              <a:gd name="connsiteY9" fmla="*/ 578175 h 953126"/>
              <a:gd name="connsiteX10" fmla="*/ 3067089 w 3067090"/>
              <a:gd name="connsiteY10" fmla="*/ 845995 h 953126"/>
              <a:gd name="connsiteX11" fmla="*/ 2959958 w 3067090"/>
              <a:gd name="connsiteY11" fmla="*/ 953126 h 953126"/>
              <a:gd name="connsiteX12" fmla="*/ 2555908 w 3067090"/>
              <a:gd name="connsiteY12" fmla="*/ 953126 h 953126"/>
              <a:gd name="connsiteX13" fmla="*/ 1789135 w 3067090"/>
              <a:gd name="connsiteY13" fmla="*/ 953126 h 953126"/>
              <a:gd name="connsiteX14" fmla="*/ 1789135 w 3067090"/>
              <a:gd name="connsiteY14" fmla="*/ 953126 h 953126"/>
              <a:gd name="connsiteX15" fmla="*/ 107131 w 3067090"/>
              <a:gd name="connsiteY15" fmla="*/ 953126 h 953126"/>
              <a:gd name="connsiteX16" fmla="*/ 0 w 3067090"/>
              <a:gd name="connsiteY16" fmla="*/ 845995 h 953126"/>
              <a:gd name="connsiteX17" fmla="*/ 0 w 3067090"/>
              <a:gd name="connsiteY17" fmla="*/ 578175 h 953126"/>
              <a:gd name="connsiteX18" fmla="*/ 0 w 3067090"/>
              <a:gd name="connsiteY18" fmla="*/ 417481 h 953126"/>
              <a:gd name="connsiteX19" fmla="*/ 0 w 3067090"/>
              <a:gd name="connsiteY19" fmla="*/ 417481 h 953126"/>
              <a:gd name="connsiteX20" fmla="*/ 0 w 3067090"/>
              <a:gd name="connsiteY20" fmla="*/ 417483 h 953126"/>
              <a:gd name="connsiteX0" fmla="*/ 0 w 3067090"/>
              <a:gd name="connsiteY0" fmla="*/ 417483 h 953126"/>
              <a:gd name="connsiteX1" fmla="*/ 107131 w 3067090"/>
              <a:gd name="connsiteY1" fmla="*/ 310352 h 953126"/>
              <a:gd name="connsiteX2" fmla="*/ 2212469 w 3067090"/>
              <a:gd name="connsiteY2" fmla="*/ 310352 h 953126"/>
              <a:gd name="connsiteX3" fmla="*/ 1255732 w 3067090"/>
              <a:gd name="connsiteY3" fmla="*/ 0 h 953126"/>
              <a:gd name="connsiteX4" fmla="*/ 2555908 w 3067090"/>
              <a:gd name="connsiteY4" fmla="*/ 310352 h 953126"/>
              <a:gd name="connsiteX5" fmla="*/ 2959958 w 3067090"/>
              <a:gd name="connsiteY5" fmla="*/ 310352 h 953126"/>
              <a:gd name="connsiteX6" fmla="*/ 3067089 w 3067090"/>
              <a:gd name="connsiteY6" fmla="*/ 417483 h 953126"/>
              <a:gd name="connsiteX7" fmla="*/ 3067089 w 3067090"/>
              <a:gd name="connsiteY7" fmla="*/ 417481 h 953126"/>
              <a:gd name="connsiteX8" fmla="*/ 3067089 w 3067090"/>
              <a:gd name="connsiteY8" fmla="*/ 417481 h 953126"/>
              <a:gd name="connsiteX9" fmla="*/ 3067089 w 3067090"/>
              <a:gd name="connsiteY9" fmla="*/ 578175 h 953126"/>
              <a:gd name="connsiteX10" fmla="*/ 3067089 w 3067090"/>
              <a:gd name="connsiteY10" fmla="*/ 845995 h 953126"/>
              <a:gd name="connsiteX11" fmla="*/ 2959958 w 3067090"/>
              <a:gd name="connsiteY11" fmla="*/ 953126 h 953126"/>
              <a:gd name="connsiteX12" fmla="*/ 2555908 w 3067090"/>
              <a:gd name="connsiteY12" fmla="*/ 953126 h 953126"/>
              <a:gd name="connsiteX13" fmla="*/ 1789135 w 3067090"/>
              <a:gd name="connsiteY13" fmla="*/ 953126 h 953126"/>
              <a:gd name="connsiteX14" fmla="*/ 1789135 w 3067090"/>
              <a:gd name="connsiteY14" fmla="*/ 953126 h 953126"/>
              <a:gd name="connsiteX15" fmla="*/ 107131 w 3067090"/>
              <a:gd name="connsiteY15" fmla="*/ 953126 h 953126"/>
              <a:gd name="connsiteX16" fmla="*/ 0 w 3067090"/>
              <a:gd name="connsiteY16" fmla="*/ 845995 h 953126"/>
              <a:gd name="connsiteX17" fmla="*/ 0 w 3067090"/>
              <a:gd name="connsiteY17" fmla="*/ 578175 h 953126"/>
              <a:gd name="connsiteX18" fmla="*/ 0 w 3067090"/>
              <a:gd name="connsiteY18" fmla="*/ 417481 h 953126"/>
              <a:gd name="connsiteX19" fmla="*/ 0 w 3067090"/>
              <a:gd name="connsiteY19" fmla="*/ 417481 h 953126"/>
              <a:gd name="connsiteX20" fmla="*/ 0 w 3067090"/>
              <a:gd name="connsiteY20" fmla="*/ 417483 h 953126"/>
              <a:gd name="connsiteX0" fmla="*/ 0 w 3067090"/>
              <a:gd name="connsiteY0" fmla="*/ 417483 h 953126"/>
              <a:gd name="connsiteX1" fmla="*/ 107131 w 3067090"/>
              <a:gd name="connsiteY1" fmla="*/ 310352 h 953126"/>
              <a:gd name="connsiteX2" fmla="*/ 1899890 w 3067090"/>
              <a:gd name="connsiteY2" fmla="*/ 310352 h 953126"/>
              <a:gd name="connsiteX3" fmla="*/ 1255732 w 3067090"/>
              <a:gd name="connsiteY3" fmla="*/ 0 h 953126"/>
              <a:gd name="connsiteX4" fmla="*/ 2555908 w 3067090"/>
              <a:gd name="connsiteY4" fmla="*/ 310352 h 953126"/>
              <a:gd name="connsiteX5" fmla="*/ 2959958 w 3067090"/>
              <a:gd name="connsiteY5" fmla="*/ 310352 h 953126"/>
              <a:gd name="connsiteX6" fmla="*/ 3067089 w 3067090"/>
              <a:gd name="connsiteY6" fmla="*/ 417483 h 953126"/>
              <a:gd name="connsiteX7" fmla="*/ 3067089 w 3067090"/>
              <a:gd name="connsiteY7" fmla="*/ 417481 h 953126"/>
              <a:gd name="connsiteX8" fmla="*/ 3067089 w 3067090"/>
              <a:gd name="connsiteY8" fmla="*/ 417481 h 953126"/>
              <a:gd name="connsiteX9" fmla="*/ 3067089 w 3067090"/>
              <a:gd name="connsiteY9" fmla="*/ 578175 h 953126"/>
              <a:gd name="connsiteX10" fmla="*/ 3067089 w 3067090"/>
              <a:gd name="connsiteY10" fmla="*/ 845995 h 953126"/>
              <a:gd name="connsiteX11" fmla="*/ 2959958 w 3067090"/>
              <a:gd name="connsiteY11" fmla="*/ 953126 h 953126"/>
              <a:gd name="connsiteX12" fmla="*/ 2555908 w 3067090"/>
              <a:gd name="connsiteY12" fmla="*/ 953126 h 953126"/>
              <a:gd name="connsiteX13" fmla="*/ 1789135 w 3067090"/>
              <a:gd name="connsiteY13" fmla="*/ 953126 h 953126"/>
              <a:gd name="connsiteX14" fmla="*/ 1789135 w 3067090"/>
              <a:gd name="connsiteY14" fmla="*/ 953126 h 953126"/>
              <a:gd name="connsiteX15" fmla="*/ 107131 w 3067090"/>
              <a:gd name="connsiteY15" fmla="*/ 953126 h 953126"/>
              <a:gd name="connsiteX16" fmla="*/ 0 w 3067090"/>
              <a:gd name="connsiteY16" fmla="*/ 845995 h 953126"/>
              <a:gd name="connsiteX17" fmla="*/ 0 w 3067090"/>
              <a:gd name="connsiteY17" fmla="*/ 578175 h 953126"/>
              <a:gd name="connsiteX18" fmla="*/ 0 w 3067090"/>
              <a:gd name="connsiteY18" fmla="*/ 417481 h 953126"/>
              <a:gd name="connsiteX19" fmla="*/ 0 w 3067090"/>
              <a:gd name="connsiteY19" fmla="*/ 417481 h 953126"/>
              <a:gd name="connsiteX20" fmla="*/ 0 w 3067090"/>
              <a:gd name="connsiteY20" fmla="*/ 417483 h 953126"/>
              <a:gd name="connsiteX0" fmla="*/ 0 w 3067090"/>
              <a:gd name="connsiteY0" fmla="*/ 417483 h 953126"/>
              <a:gd name="connsiteX1" fmla="*/ 107131 w 3067090"/>
              <a:gd name="connsiteY1" fmla="*/ 310352 h 953126"/>
              <a:gd name="connsiteX2" fmla="*/ 1899890 w 3067090"/>
              <a:gd name="connsiteY2" fmla="*/ 310352 h 953126"/>
              <a:gd name="connsiteX3" fmla="*/ 1255732 w 3067090"/>
              <a:gd name="connsiteY3" fmla="*/ 0 h 953126"/>
              <a:gd name="connsiteX4" fmla="*/ 2555908 w 3067090"/>
              <a:gd name="connsiteY4" fmla="*/ 310352 h 953126"/>
              <a:gd name="connsiteX5" fmla="*/ 2959958 w 3067090"/>
              <a:gd name="connsiteY5" fmla="*/ 310352 h 953126"/>
              <a:gd name="connsiteX6" fmla="*/ 3067089 w 3067090"/>
              <a:gd name="connsiteY6" fmla="*/ 417483 h 953126"/>
              <a:gd name="connsiteX7" fmla="*/ 3067089 w 3067090"/>
              <a:gd name="connsiteY7" fmla="*/ 417481 h 953126"/>
              <a:gd name="connsiteX8" fmla="*/ 3067089 w 3067090"/>
              <a:gd name="connsiteY8" fmla="*/ 417481 h 953126"/>
              <a:gd name="connsiteX9" fmla="*/ 3067089 w 3067090"/>
              <a:gd name="connsiteY9" fmla="*/ 578175 h 953126"/>
              <a:gd name="connsiteX10" fmla="*/ 3067089 w 3067090"/>
              <a:gd name="connsiteY10" fmla="*/ 845995 h 953126"/>
              <a:gd name="connsiteX11" fmla="*/ 2959958 w 3067090"/>
              <a:gd name="connsiteY11" fmla="*/ 953126 h 953126"/>
              <a:gd name="connsiteX12" fmla="*/ 2555908 w 3067090"/>
              <a:gd name="connsiteY12" fmla="*/ 953126 h 953126"/>
              <a:gd name="connsiteX13" fmla="*/ 1789135 w 3067090"/>
              <a:gd name="connsiteY13" fmla="*/ 953126 h 953126"/>
              <a:gd name="connsiteX14" fmla="*/ 1789135 w 3067090"/>
              <a:gd name="connsiteY14" fmla="*/ 953126 h 953126"/>
              <a:gd name="connsiteX15" fmla="*/ 107131 w 3067090"/>
              <a:gd name="connsiteY15" fmla="*/ 953126 h 953126"/>
              <a:gd name="connsiteX16" fmla="*/ 0 w 3067090"/>
              <a:gd name="connsiteY16" fmla="*/ 845995 h 953126"/>
              <a:gd name="connsiteX17" fmla="*/ 0 w 3067090"/>
              <a:gd name="connsiteY17" fmla="*/ 578175 h 953126"/>
              <a:gd name="connsiteX18" fmla="*/ 0 w 3067090"/>
              <a:gd name="connsiteY18" fmla="*/ 417481 h 953126"/>
              <a:gd name="connsiteX19" fmla="*/ 0 w 3067090"/>
              <a:gd name="connsiteY19" fmla="*/ 417481 h 953126"/>
              <a:gd name="connsiteX20" fmla="*/ 0 w 3067090"/>
              <a:gd name="connsiteY20" fmla="*/ 417483 h 953126"/>
              <a:gd name="connsiteX0" fmla="*/ 0 w 3067088"/>
              <a:gd name="connsiteY0" fmla="*/ 231347 h 766990"/>
              <a:gd name="connsiteX1" fmla="*/ 107131 w 3067088"/>
              <a:gd name="connsiteY1" fmla="*/ 124216 h 766990"/>
              <a:gd name="connsiteX2" fmla="*/ 1899890 w 3067088"/>
              <a:gd name="connsiteY2" fmla="*/ 124216 h 766990"/>
              <a:gd name="connsiteX3" fmla="*/ 1776421 w 3067088"/>
              <a:gd name="connsiteY3" fmla="*/ 0 h 766990"/>
              <a:gd name="connsiteX4" fmla="*/ 2555908 w 3067088"/>
              <a:gd name="connsiteY4" fmla="*/ 124216 h 766990"/>
              <a:gd name="connsiteX5" fmla="*/ 2959958 w 3067088"/>
              <a:gd name="connsiteY5" fmla="*/ 124216 h 766990"/>
              <a:gd name="connsiteX6" fmla="*/ 3067089 w 3067088"/>
              <a:gd name="connsiteY6" fmla="*/ 231347 h 766990"/>
              <a:gd name="connsiteX7" fmla="*/ 3067089 w 3067088"/>
              <a:gd name="connsiteY7" fmla="*/ 231345 h 766990"/>
              <a:gd name="connsiteX8" fmla="*/ 3067089 w 3067088"/>
              <a:gd name="connsiteY8" fmla="*/ 231345 h 766990"/>
              <a:gd name="connsiteX9" fmla="*/ 3067089 w 3067088"/>
              <a:gd name="connsiteY9" fmla="*/ 392039 h 766990"/>
              <a:gd name="connsiteX10" fmla="*/ 3067089 w 3067088"/>
              <a:gd name="connsiteY10" fmla="*/ 659859 h 766990"/>
              <a:gd name="connsiteX11" fmla="*/ 2959958 w 3067088"/>
              <a:gd name="connsiteY11" fmla="*/ 766990 h 766990"/>
              <a:gd name="connsiteX12" fmla="*/ 2555908 w 3067088"/>
              <a:gd name="connsiteY12" fmla="*/ 766990 h 766990"/>
              <a:gd name="connsiteX13" fmla="*/ 1789135 w 3067088"/>
              <a:gd name="connsiteY13" fmla="*/ 766990 h 766990"/>
              <a:gd name="connsiteX14" fmla="*/ 1789135 w 3067088"/>
              <a:gd name="connsiteY14" fmla="*/ 766990 h 766990"/>
              <a:gd name="connsiteX15" fmla="*/ 107131 w 3067088"/>
              <a:gd name="connsiteY15" fmla="*/ 766990 h 766990"/>
              <a:gd name="connsiteX16" fmla="*/ 0 w 3067088"/>
              <a:gd name="connsiteY16" fmla="*/ 659859 h 766990"/>
              <a:gd name="connsiteX17" fmla="*/ 0 w 3067088"/>
              <a:gd name="connsiteY17" fmla="*/ 392039 h 766990"/>
              <a:gd name="connsiteX18" fmla="*/ 0 w 3067088"/>
              <a:gd name="connsiteY18" fmla="*/ 231345 h 766990"/>
              <a:gd name="connsiteX19" fmla="*/ 0 w 3067088"/>
              <a:gd name="connsiteY19" fmla="*/ 231345 h 766990"/>
              <a:gd name="connsiteX20" fmla="*/ 0 w 3067088"/>
              <a:gd name="connsiteY20" fmla="*/ 231347 h 766990"/>
              <a:gd name="connsiteX0" fmla="*/ 0 w 3067090"/>
              <a:gd name="connsiteY0" fmla="*/ 231347 h 766990"/>
              <a:gd name="connsiteX1" fmla="*/ 107131 w 3067090"/>
              <a:gd name="connsiteY1" fmla="*/ 124216 h 766990"/>
              <a:gd name="connsiteX2" fmla="*/ 1899890 w 3067090"/>
              <a:gd name="connsiteY2" fmla="*/ 124216 h 766990"/>
              <a:gd name="connsiteX3" fmla="*/ 1776421 w 3067090"/>
              <a:gd name="connsiteY3" fmla="*/ 0 h 766990"/>
              <a:gd name="connsiteX4" fmla="*/ 2555908 w 3067090"/>
              <a:gd name="connsiteY4" fmla="*/ 124216 h 766990"/>
              <a:gd name="connsiteX5" fmla="*/ 2959958 w 3067090"/>
              <a:gd name="connsiteY5" fmla="*/ 124216 h 766990"/>
              <a:gd name="connsiteX6" fmla="*/ 3067089 w 3067090"/>
              <a:gd name="connsiteY6" fmla="*/ 231347 h 766990"/>
              <a:gd name="connsiteX7" fmla="*/ 3067089 w 3067090"/>
              <a:gd name="connsiteY7" fmla="*/ 231345 h 766990"/>
              <a:gd name="connsiteX8" fmla="*/ 3067089 w 3067090"/>
              <a:gd name="connsiteY8" fmla="*/ 231345 h 766990"/>
              <a:gd name="connsiteX9" fmla="*/ 3067089 w 3067090"/>
              <a:gd name="connsiteY9" fmla="*/ 392039 h 766990"/>
              <a:gd name="connsiteX10" fmla="*/ 3067089 w 3067090"/>
              <a:gd name="connsiteY10" fmla="*/ 659859 h 766990"/>
              <a:gd name="connsiteX11" fmla="*/ 2959958 w 3067090"/>
              <a:gd name="connsiteY11" fmla="*/ 766990 h 766990"/>
              <a:gd name="connsiteX12" fmla="*/ 2555908 w 3067090"/>
              <a:gd name="connsiteY12" fmla="*/ 766990 h 766990"/>
              <a:gd name="connsiteX13" fmla="*/ 1789135 w 3067090"/>
              <a:gd name="connsiteY13" fmla="*/ 766990 h 766990"/>
              <a:gd name="connsiteX14" fmla="*/ 1789135 w 3067090"/>
              <a:gd name="connsiteY14" fmla="*/ 766990 h 766990"/>
              <a:gd name="connsiteX15" fmla="*/ 107131 w 3067090"/>
              <a:gd name="connsiteY15" fmla="*/ 766990 h 766990"/>
              <a:gd name="connsiteX16" fmla="*/ 0 w 3067090"/>
              <a:gd name="connsiteY16" fmla="*/ 659859 h 766990"/>
              <a:gd name="connsiteX17" fmla="*/ 0 w 3067090"/>
              <a:gd name="connsiteY17" fmla="*/ 392039 h 766990"/>
              <a:gd name="connsiteX18" fmla="*/ 0 w 3067090"/>
              <a:gd name="connsiteY18" fmla="*/ 231345 h 766990"/>
              <a:gd name="connsiteX19" fmla="*/ 0 w 3067090"/>
              <a:gd name="connsiteY19" fmla="*/ 231345 h 766990"/>
              <a:gd name="connsiteX20" fmla="*/ 0 w 3067090"/>
              <a:gd name="connsiteY20" fmla="*/ 231347 h 766990"/>
              <a:gd name="connsiteX0" fmla="*/ 0 w 3067088"/>
              <a:gd name="connsiteY0" fmla="*/ 231347 h 766990"/>
              <a:gd name="connsiteX1" fmla="*/ 107131 w 3067088"/>
              <a:gd name="connsiteY1" fmla="*/ 124216 h 766990"/>
              <a:gd name="connsiteX2" fmla="*/ 2119734 w 3067088"/>
              <a:gd name="connsiteY2" fmla="*/ 127570 h 766990"/>
              <a:gd name="connsiteX3" fmla="*/ 1776421 w 3067088"/>
              <a:gd name="connsiteY3" fmla="*/ 0 h 766990"/>
              <a:gd name="connsiteX4" fmla="*/ 2555908 w 3067088"/>
              <a:gd name="connsiteY4" fmla="*/ 124216 h 766990"/>
              <a:gd name="connsiteX5" fmla="*/ 2959958 w 3067088"/>
              <a:gd name="connsiteY5" fmla="*/ 124216 h 766990"/>
              <a:gd name="connsiteX6" fmla="*/ 3067089 w 3067088"/>
              <a:gd name="connsiteY6" fmla="*/ 231347 h 766990"/>
              <a:gd name="connsiteX7" fmla="*/ 3067089 w 3067088"/>
              <a:gd name="connsiteY7" fmla="*/ 231345 h 766990"/>
              <a:gd name="connsiteX8" fmla="*/ 3067089 w 3067088"/>
              <a:gd name="connsiteY8" fmla="*/ 231345 h 766990"/>
              <a:gd name="connsiteX9" fmla="*/ 3067089 w 3067088"/>
              <a:gd name="connsiteY9" fmla="*/ 392039 h 766990"/>
              <a:gd name="connsiteX10" fmla="*/ 3067089 w 3067088"/>
              <a:gd name="connsiteY10" fmla="*/ 659859 h 766990"/>
              <a:gd name="connsiteX11" fmla="*/ 2959958 w 3067088"/>
              <a:gd name="connsiteY11" fmla="*/ 766990 h 766990"/>
              <a:gd name="connsiteX12" fmla="*/ 2555908 w 3067088"/>
              <a:gd name="connsiteY12" fmla="*/ 766990 h 766990"/>
              <a:gd name="connsiteX13" fmla="*/ 1789135 w 3067088"/>
              <a:gd name="connsiteY13" fmla="*/ 766990 h 766990"/>
              <a:gd name="connsiteX14" fmla="*/ 1789135 w 3067088"/>
              <a:gd name="connsiteY14" fmla="*/ 766990 h 766990"/>
              <a:gd name="connsiteX15" fmla="*/ 107131 w 3067088"/>
              <a:gd name="connsiteY15" fmla="*/ 766990 h 766990"/>
              <a:gd name="connsiteX16" fmla="*/ 0 w 3067088"/>
              <a:gd name="connsiteY16" fmla="*/ 659859 h 766990"/>
              <a:gd name="connsiteX17" fmla="*/ 0 w 3067088"/>
              <a:gd name="connsiteY17" fmla="*/ 392039 h 766990"/>
              <a:gd name="connsiteX18" fmla="*/ 0 w 3067088"/>
              <a:gd name="connsiteY18" fmla="*/ 231345 h 766990"/>
              <a:gd name="connsiteX19" fmla="*/ 0 w 3067088"/>
              <a:gd name="connsiteY19" fmla="*/ 231345 h 766990"/>
              <a:gd name="connsiteX20" fmla="*/ 0 w 3067088"/>
              <a:gd name="connsiteY20" fmla="*/ 231347 h 766990"/>
              <a:gd name="connsiteX0" fmla="*/ 0 w 3067090"/>
              <a:gd name="connsiteY0" fmla="*/ 231347 h 766990"/>
              <a:gd name="connsiteX1" fmla="*/ 107131 w 3067090"/>
              <a:gd name="connsiteY1" fmla="*/ 124216 h 766990"/>
              <a:gd name="connsiteX2" fmla="*/ 2119734 w 3067090"/>
              <a:gd name="connsiteY2" fmla="*/ 127570 h 766990"/>
              <a:gd name="connsiteX3" fmla="*/ 1776421 w 3067090"/>
              <a:gd name="connsiteY3" fmla="*/ 0 h 766990"/>
              <a:gd name="connsiteX4" fmla="*/ 2555908 w 3067090"/>
              <a:gd name="connsiteY4" fmla="*/ 124216 h 766990"/>
              <a:gd name="connsiteX5" fmla="*/ 2959958 w 3067090"/>
              <a:gd name="connsiteY5" fmla="*/ 124216 h 766990"/>
              <a:gd name="connsiteX6" fmla="*/ 3067089 w 3067090"/>
              <a:gd name="connsiteY6" fmla="*/ 231347 h 766990"/>
              <a:gd name="connsiteX7" fmla="*/ 3067089 w 3067090"/>
              <a:gd name="connsiteY7" fmla="*/ 231345 h 766990"/>
              <a:gd name="connsiteX8" fmla="*/ 3067089 w 3067090"/>
              <a:gd name="connsiteY8" fmla="*/ 231345 h 766990"/>
              <a:gd name="connsiteX9" fmla="*/ 3067089 w 3067090"/>
              <a:gd name="connsiteY9" fmla="*/ 392039 h 766990"/>
              <a:gd name="connsiteX10" fmla="*/ 3067089 w 3067090"/>
              <a:gd name="connsiteY10" fmla="*/ 659859 h 766990"/>
              <a:gd name="connsiteX11" fmla="*/ 2959958 w 3067090"/>
              <a:gd name="connsiteY11" fmla="*/ 766990 h 766990"/>
              <a:gd name="connsiteX12" fmla="*/ 2555908 w 3067090"/>
              <a:gd name="connsiteY12" fmla="*/ 766990 h 766990"/>
              <a:gd name="connsiteX13" fmla="*/ 1789135 w 3067090"/>
              <a:gd name="connsiteY13" fmla="*/ 766990 h 766990"/>
              <a:gd name="connsiteX14" fmla="*/ 1789135 w 3067090"/>
              <a:gd name="connsiteY14" fmla="*/ 766990 h 766990"/>
              <a:gd name="connsiteX15" fmla="*/ 107131 w 3067090"/>
              <a:gd name="connsiteY15" fmla="*/ 766990 h 766990"/>
              <a:gd name="connsiteX16" fmla="*/ 0 w 3067090"/>
              <a:gd name="connsiteY16" fmla="*/ 659859 h 766990"/>
              <a:gd name="connsiteX17" fmla="*/ 0 w 3067090"/>
              <a:gd name="connsiteY17" fmla="*/ 392039 h 766990"/>
              <a:gd name="connsiteX18" fmla="*/ 0 w 3067090"/>
              <a:gd name="connsiteY18" fmla="*/ 231345 h 766990"/>
              <a:gd name="connsiteX19" fmla="*/ 0 w 3067090"/>
              <a:gd name="connsiteY19" fmla="*/ 231345 h 766990"/>
              <a:gd name="connsiteX20" fmla="*/ 0 w 3067090"/>
              <a:gd name="connsiteY20" fmla="*/ 231347 h 7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7090" h="766990">
                <a:moveTo>
                  <a:pt x="0" y="231347"/>
                </a:moveTo>
                <a:cubicBezTo>
                  <a:pt x="0" y="172180"/>
                  <a:pt x="47964" y="124216"/>
                  <a:pt x="107131" y="124216"/>
                </a:cubicBezTo>
                <a:lnTo>
                  <a:pt x="2119734" y="127570"/>
                </a:lnTo>
                <a:cubicBezTo>
                  <a:pt x="2112253" y="138160"/>
                  <a:pt x="2114175" y="126074"/>
                  <a:pt x="1776421" y="0"/>
                </a:cubicBezTo>
                <a:lnTo>
                  <a:pt x="2555908" y="124216"/>
                </a:lnTo>
                <a:lnTo>
                  <a:pt x="2959958" y="124216"/>
                </a:lnTo>
                <a:cubicBezTo>
                  <a:pt x="3019125" y="124216"/>
                  <a:pt x="3067089" y="172180"/>
                  <a:pt x="3067089" y="231347"/>
                </a:cubicBezTo>
                <a:lnTo>
                  <a:pt x="3067089" y="231345"/>
                </a:lnTo>
                <a:lnTo>
                  <a:pt x="3067089" y="231345"/>
                </a:lnTo>
                <a:lnTo>
                  <a:pt x="3067089" y="392039"/>
                </a:lnTo>
                <a:lnTo>
                  <a:pt x="3067089" y="659859"/>
                </a:lnTo>
                <a:cubicBezTo>
                  <a:pt x="3067089" y="719026"/>
                  <a:pt x="3019125" y="766990"/>
                  <a:pt x="2959958" y="766990"/>
                </a:cubicBezTo>
                <a:lnTo>
                  <a:pt x="2555908" y="766990"/>
                </a:lnTo>
                <a:lnTo>
                  <a:pt x="1789135" y="766990"/>
                </a:lnTo>
                <a:lnTo>
                  <a:pt x="1789135" y="766990"/>
                </a:lnTo>
                <a:lnTo>
                  <a:pt x="107131" y="766990"/>
                </a:lnTo>
                <a:cubicBezTo>
                  <a:pt x="47964" y="766990"/>
                  <a:pt x="0" y="719026"/>
                  <a:pt x="0" y="659859"/>
                </a:cubicBezTo>
                <a:lnTo>
                  <a:pt x="0" y="392039"/>
                </a:lnTo>
                <a:lnTo>
                  <a:pt x="0" y="231345"/>
                </a:lnTo>
                <a:lnTo>
                  <a:pt x="0" y="231345"/>
                </a:lnTo>
                <a:lnTo>
                  <a:pt x="0" y="231347"/>
                </a:lnTo>
                <a:close/>
              </a:path>
            </a:pathLst>
          </a:cu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0" rIns="72000" bIns="72000" rtlCol="0" anchor="b" anchorCtr="0"/>
          <a:lstStyle/>
          <a:p>
            <a:r>
              <a:rPr kumimoji="1" lang="en-US" altLang="ja-JP" b="1">
                <a:solidFill>
                  <a:schemeClr val="bg1"/>
                </a:solidFill>
                <a:latin typeface="BIZ UDゴシック" panose="020B0400000000000000" pitchFamily="49" charset="-128"/>
                <a:ea typeface="BIZ UDゴシック" panose="020B0400000000000000" pitchFamily="49" charset="-128"/>
              </a:rPr>
              <a:t>【</a:t>
            </a:r>
            <a:r>
              <a:rPr kumimoji="1" lang="ja-JP" altLang="en-US" b="1">
                <a:solidFill>
                  <a:schemeClr val="bg1"/>
                </a:solidFill>
                <a:latin typeface="BIZ UDゴシック" panose="020B0400000000000000" pitchFamily="49" charset="-128"/>
                <a:ea typeface="BIZ UDゴシック" panose="020B0400000000000000" pitchFamily="49" charset="-128"/>
              </a:rPr>
              <a:t>命名規則</a:t>
            </a:r>
            <a:r>
              <a:rPr kumimoji="1" lang="en-US" altLang="ja-JP" b="1">
                <a:solidFill>
                  <a:schemeClr val="bg1"/>
                </a:solidFill>
                <a:latin typeface="BIZ UDゴシック" panose="020B0400000000000000" pitchFamily="49" charset="-128"/>
                <a:ea typeface="BIZ UDゴシック" panose="020B0400000000000000" pitchFamily="49" charset="-128"/>
              </a:rPr>
              <a:t>】</a:t>
            </a:r>
          </a:p>
          <a:p>
            <a:r>
              <a:rPr kumimoji="1" lang="ja-JP" altLang="en-US" b="1">
                <a:solidFill>
                  <a:schemeClr val="bg1"/>
                </a:solidFill>
                <a:latin typeface="BIZ UDゴシック" panose="020B0400000000000000" pitchFamily="49" charset="-128"/>
                <a:ea typeface="BIZ UDゴシック" panose="020B0400000000000000" pitchFamily="49" charset="-128"/>
              </a:rPr>
              <a:t>課名</a:t>
            </a:r>
            <a:r>
              <a:rPr kumimoji="1" lang="en-US" altLang="ja-JP" b="1">
                <a:solidFill>
                  <a:schemeClr val="bg1"/>
                </a:solidFill>
                <a:latin typeface="BIZ UDゴシック" panose="020B0400000000000000" pitchFamily="49" charset="-128"/>
                <a:ea typeface="BIZ UDゴシック" panose="020B0400000000000000" pitchFamily="49" charset="-128"/>
              </a:rPr>
              <a:t>2</a:t>
            </a:r>
            <a:r>
              <a:rPr kumimoji="1" lang="ja-JP" altLang="en-US" b="1">
                <a:solidFill>
                  <a:schemeClr val="bg1"/>
                </a:solidFill>
                <a:latin typeface="BIZ UDゴシック" panose="020B0400000000000000" pitchFamily="49" charset="-128"/>
                <a:ea typeface="BIZ UDゴシック" panose="020B0400000000000000" pitchFamily="49" charset="-128"/>
              </a:rPr>
              <a:t>文字＋連番</a:t>
            </a:r>
            <a:r>
              <a:rPr kumimoji="1" lang="en-US" altLang="ja-JP" b="1">
                <a:solidFill>
                  <a:schemeClr val="bg1"/>
                </a:solidFill>
                <a:latin typeface="BIZ UDゴシック" panose="020B0400000000000000" pitchFamily="49" charset="-128"/>
                <a:ea typeface="BIZ UDゴシック" panose="020B0400000000000000" pitchFamily="49" charset="-128"/>
              </a:rPr>
              <a:t>2</a:t>
            </a:r>
            <a:r>
              <a:rPr kumimoji="1" lang="ja-JP" altLang="en-US" b="1">
                <a:solidFill>
                  <a:schemeClr val="bg1"/>
                </a:solidFill>
                <a:latin typeface="BIZ UDゴシック" panose="020B0400000000000000" pitchFamily="49" charset="-128"/>
                <a:ea typeface="BIZ UDゴシック" panose="020B0400000000000000" pitchFamily="49" charset="-128"/>
              </a:rPr>
              <a:t>桁＿業務名称</a:t>
            </a:r>
          </a:p>
        </p:txBody>
      </p:sp>
    </p:spTree>
    <p:extLst>
      <p:ext uri="{BB962C8B-B14F-4D97-AF65-F5344CB8AC3E}">
        <p14:creationId xmlns:p14="http://schemas.microsoft.com/office/powerpoint/2010/main" val="343261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941027DC-DB59-4C93-BB5F-61F5D3347E64}"/>
              </a:ext>
            </a:extLst>
          </p:cNvPr>
          <p:cNvGraphicFramePr>
            <a:graphicFrameLocks/>
          </p:cNvGraphicFramePr>
          <p:nvPr>
            <p:extLst>
              <p:ext uri="{D42A27DB-BD31-4B8C-83A1-F6EECF244321}">
                <p14:modId xmlns:p14="http://schemas.microsoft.com/office/powerpoint/2010/main" val="1012949625"/>
              </p:ext>
            </p:extLst>
          </p:nvPr>
        </p:nvGraphicFramePr>
        <p:xfrm>
          <a:off x="561861" y="1159597"/>
          <a:ext cx="11060934" cy="5419683"/>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7E800AE2-18EA-4BB4-8314-0DE6CA8FA959}"/>
              </a:ext>
            </a:extLst>
          </p:cNvPr>
          <p:cNvSpPr/>
          <p:nvPr/>
        </p:nvSpPr>
        <p:spPr>
          <a:xfrm>
            <a:off x="1765772" y="1374954"/>
            <a:ext cx="8446864" cy="4638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F597B7B-4FE2-4A2C-AE20-758A78382422}"/>
              </a:ext>
            </a:extLst>
          </p:cNvPr>
          <p:cNvSpPr txBox="1"/>
          <p:nvPr/>
        </p:nvSpPr>
        <p:spPr>
          <a:xfrm>
            <a:off x="699607" y="1631494"/>
            <a:ext cx="595035" cy="2256520"/>
          </a:xfrm>
          <a:prstGeom prst="rect">
            <a:avLst/>
          </a:prstGeom>
          <a:noFill/>
        </p:spPr>
        <p:txBody>
          <a:bodyPr vert="eaVert" wrap="square" rtlCol="0">
            <a:spAutoFit/>
          </a:bodyPr>
          <a:lstStyle/>
          <a:p>
            <a:pPr>
              <a:lnSpc>
                <a:spcPts val="3200"/>
              </a:lnSpc>
            </a:pPr>
            <a:r>
              <a:rPr kumimoji="1" lang="ja-JP" altLang="en-US" b="1">
                <a:latin typeface="BIZ UDゴシック" panose="020B0400000000000000" pitchFamily="49" charset="-128"/>
                <a:ea typeface="BIZ UDゴシック" panose="020B0400000000000000" pitchFamily="49" charset="-128"/>
              </a:rPr>
              <a:t>ＲＰＡ活用業務数</a:t>
            </a:r>
            <a:endParaRPr kumimoji="1" lang="en-US" altLang="ja-JP" b="1">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1FBBBB74-B4FE-4FA7-B001-5E50F0D1D788}"/>
              </a:ext>
            </a:extLst>
          </p:cNvPr>
          <p:cNvSpPr txBox="1"/>
          <p:nvPr/>
        </p:nvSpPr>
        <p:spPr>
          <a:xfrm>
            <a:off x="11047909" y="1631494"/>
            <a:ext cx="595035" cy="3467559"/>
          </a:xfrm>
          <a:prstGeom prst="rect">
            <a:avLst/>
          </a:prstGeom>
          <a:noFill/>
        </p:spPr>
        <p:txBody>
          <a:bodyPr vert="eaVert" wrap="square" rtlCol="0">
            <a:spAutoFit/>
          </a:bodyPr>
          <a:lstStyle/>
          <a:p>
            <a:pPr>
              <a:lnSpc>
                <a:spcPts val="3200"/>
              </a:lnSpc>
            </a:pPr>
            <a:r>
              <a:rPr kumimoji="1" lang="ja-JP" altLang="en-US" b="1">
                <a:latin typeface="BIZ UDゴシック" panose="020B0400000000000000" pitchFamily="49" charset="-128"/>
                <a:ea typeface="BIZ UDゴシック" panose="020B0400000000000000" pitchFamily="49" charset="-128"/>
              </a:rPr>
              <a:t>ＲＰＡ活用による縮減時間数</a:t>
            </a:r>
            <a:endParaRPr kumimoji="1" lang="en-US" altLang="ja-JP" b="1">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C624E44D-1ADB-46C2-8B74-CDF94E93DA38}"/>
              </a:ext>
            </a:extLst>
          </p:cNvPr>
          <p:cNvSpPr txBox="1"/>
          <p:nvPr/>
        </p:nvSpPr>
        <p:spPr>
          <a:xfrm>
            <a:off x="10970915" y="4766594"/>
            <a:ext cx="676685" cy="502702"/>
          </a:xfrm>
          <a:prstGeom prst="rect">
            <a:avLst/>
          </a:prstGeom>
          <a:noFill/>
        </p:spPr>
        <p:txBody>
          <a:bodyPr wrap="square" rtlCol="0">
            <a:spAutoFit/>
          </a:bodyPr>
          <a:lstStyle/>
          <a:p>
            <a:pPr>
              <a:lnSpc>
                <a:spcPts val="3200"/>
              </a:lnSpc>
            </a:pPr>
            <a:r>
              <a:rPr kumimoji="1" lang="ja-JP" altLang="en-US" sz="3600" b="1">
                <a:solidFill>
                  <a:srgbClr val="00B050"/>
                </a:solidFill>
                <a:latin typeface="BIZ UDゴシック" panose="020B0400000000000000" pitchFamily="49" charset="-128"/>
                <a:ea typeface="BIZ UDゴシック" panose="020B0400000000000000" pitchFamily="49" charset="-128"/>
              </a:rPr>
              <a:t>■</a:t>
            </a:r>
            <a:endParaRPr kumimoji="1" lang="en-US" altLang="ja-JP" sz="2400" b="1">
              <a:solidFill>
                <a:srgbClr val="00B050"/>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36AE5FF0-1A5D-41C9-A03C-6F71C4DF85B5}"/>
              </a:ext>
            </a:extLst>
          </p:cNvPr>
          <p:cNvSpPr txBox="1"/>
          <p:nvPr/>
        </p:nvSpPr>
        <p:spPr>
          <a:xfrm>
            <a:off x="613300" y="3648090"/>
            <a:ext cx="676685" cy="502702"/>
          </a:xfrm>
          <a:prstGeom prst="rect">
            <a:avLst/>
          </a:prstGeom>
          <a:noFill/>
        </p:spPr>
        <p:txBody>
          <a:bodyPr wrap="square" rtlCol="0">
            <a:spAutoFit/>
          </a:bodyPr>
          <a:lstStyle/>
          <a:p>
            <a:pPr>
              <a:lnSpc>
                <a:spcPts val="3200"/>
              </a:lnSpc>
            </a:pPr>
            <a:r>
              <a:rPr kumimoji="1" lang="ja-JP" altLang="en-US" sz="3600" b="1">
                <a:solidFill>
                  <a:srgbClr val="FF9933"/>
                </a:solidFill>
                <a:latin typeface="BIZ UDゴシック" panose="020B0400000000000000" pitchFamily="49" charset="-128"/>
                <a:ea typeface="BIZ UDゴシック" panose="020B0400000000000000" pitchFamily="49" charset="-128"/>
              </a:rPr>
              <a:t>●</a:t>
            </a:r>
            <a:endParaRPr kumimoji="1" lang="en-US" altLang="ja-JP" sz="3600" b="1">
              <a:solidFill>
                <a:srgbClr val="FF9933"/>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C232A0A5-2538-495B-B0D2-65600D9FFCB7}"/>
              </a:ext>
            </a:extLst>
          </p:cNvPr>
          <p:cNvSpPr txBox="1"/>
          <p:nvPr/>
        </p:nvSpPr>
        <p:spPr>
          <a:xfrm>
            <a:off x="0" y="0"/>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a:t>
            </a:r>
            <a:r>
              <a:rPr kumimoji="1" lang="en-US" altLang="ja-JP" sz="3200" b="1">
                <a:solidFill>
                  <a:schemeClr val="bg1"/>
                </a:solidFill>
                <a:latin typeface="BIZ UDゴシック" panose="020B0400000000000000" pitchFamily="49" charset="-128"/>
                <a:ea typeface="BIZ UDゴシック" panose="020B0400000000000000" pitchFamily="49" charset="-128"/>
              </a:rPr>
              <a:t>RPA</a:t>
            </a:r>
            <a:r>
              <a:rPr kumimoji="1" lang="ja-JP" altLang="en-US" sz="3200" b="1">
                <a:solidFill>
                  <a:schemeClr val="bg1"/>
                </a:solidFill>
                <a:latin typeface="BIZ UDゴシック" panose="020B0400000000000000" pitchFamily="49" charset="-128"/>
                <a:ea typeface="BIZ UDゴシック" panose="020B0400000000000000" pitchFamily="49" charset="-128"/>
              </a:rPr>
              <a:t>の活用状況　令和３年度末時点</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9134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ボックス 80">
            <a:extLst>
              <a:ext uri="{FF2B5EF4-FFF2-40B4-BE49-F238E27FC236}">
                <a16:creationId xmlns:a16="http://schemas.microsoft.com/office/drawing/2014/main" id="{20A6B149-B81A-4E7B-AFE1-7D6B3F70D3B7}"/>
              </a:ext>
            </a:extLst>
          </p:cNvPr>
          <p:cNvSpPr txBox="1"/>
          <p:nvPr/>
        </p:nvSpPr>
        <p:spPr>
          <a:xfrm>
            <a:off x="43432" y="729286"/>
            <a:ext cx="6470490" cy="625043"/>
          </a:xfrm>
          <a:prstGeom prst="rect">
            <a:avLst/>
          </a:prstGeom>
          <a:noFill/>
        </p:spPr>
        <p:txBody>
          <a:bodyPr wrap="square" rtlCol="0">
            <a:spAutoFit/>
          </a:bodyPr>
          <a:lstStyle/>
          <a:p>
            <a:pPr>
              <a:lnSpc>
                <a:spcPts val="5000"/>
              </a:lnSpc>
            </a:pPr>
            <a:r>
              <a:rPr kumimoji="1" lang="ja-JP" altLang="en-US" sz="2800" b="1">
                <a:latin typeface="BIZ UDゴシック" panose="020B0400000000000000" pitchFamily="49" charset="-128"/>
                <a:ea typeface="BIZ UDゴシック" panose="020B0400000000000000" pitchFamily="49" charset="-128"/>
              </a:rPr>
              <a:t>④ </a:t>
            </a: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シナリオ関連ドキュメント</a:t>
            </a:r>
            <a:endParaRPr kumimoji="1" lang="en-US" altLang="ja-JP" sz="2800" b="1">
              <a:latin typeface="BIZ UDゴシック" panose="020B0400000000000000" pitchFamily="49" charset="-128"/>
              <a:ea typeface="BIZ UDゴシック" panose="020B0400000000000000" pitchFamily="49" charset="-128"/>
            </a:endParaRPr>
          </a:p>
        </p:txBody>
      </p:sp>
      <p:sp>
        <p:nvSpPr>
          <p:cNvPr id="83" name="正方形/長方形 82">
            <a:extLst>
              <a:ext uri="{FF2B5EF4-FFF2-40B4-BE49-F238E27FC236}">
                <a16:creationId xmlns:a16="http://schemas.microsoft.com/office/drawing/2014/main" id="{0B51B6BD-5C6E-4DBB-9302-13A6B4150B40}"/>
              </a:ext>
            </a:extLst>
          </p:cNvPr>
          <p:cNvSpPr/>
          <p:nvPr/>
        </p:nvSpPr>
        <p:spPr>
          <a:xfrm>
            <a:off x="654826" y="2037217"/>
            <a:ext cx="2282338" cy="32182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36000" rtlCol="0" anchor="t" anchorCtr="0"/>
          <a:lstStyle/>
          <a:p>
            <a:r>
              <a:rPr kumimoji="1" lang="ja-JP" altLang="en-US" sz="2400" b="1">
                <a:solidFill>
                  <a:schemeClr val="tx1"/>
                </a:solidFill>
                <a:latin typeface="BIZ UDゴシック" panose="020B0400000000000000" pitchFamily="49" charset="-128"/>
                <a:ea typeface="BIZ UDゴシック" panose="020B0400000000000000" pitchFamily="49" charset="-128"/>
              </a:rPr>
              <a:t> 業務フローと</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r>
              <a:rPr kumimoji="1" lang="ja-JP" altLang="en-US" sz="2400" b="1">
                <a:solidFill>
                  <a:schemeClr val="tx1"/>
                </a:solidFill>
                <a:latin typeface="BIZ UDゴシック" panose="020B0400000000000000" pitchFamily="49" charset="-128"/>
                <a:ea typeface="BIZ UDゴシック" panose="020B0400000000000000" pitchFamily="49" charset="-128"/>
              </a:rPr>
              <a:t> 想定効果</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endParaRPr kumimoji="1" lang="en-US" altLang="ja-JP"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・業務概要</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・現状の作業手順</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a:t>
            </a:r>
            <a:r>
              <a:rPr kumimoji="1" lang="en-US" altLang="ja-JP" sz="1600" b="1">
                <a:solidFill>
                  <a:schemeClr val="tx1"/>
                </a:solidFill>
                <a:latin typeface="BIZ UDゴシック" panose="020B0400000000000000" pitchFamily="49" charset="-128"/>
                <a:ea typeface="BIZ UDゴシック" panose="020B0400000000000000" pitchFamily="49" charset="-128"/>
              </a:rPr>
              <a:t>RPA</a:t>
            </a:r>
            <a:r>
              <a:rPr kumimoji="1" lang="ja-JP" altLang="en-US" sz="1600" b="1">
                <a:solidFill>
                  <a:schemeClr val="tx1"/>
                </a:solidFill>
                <a:latin typeface="BIZ UDゴシック" panose="020B0400000000000000" pitchFamily="49" charset="-128"/>
                <a:ea typeface="BIZ UDゴシック" panose="020B0400000000000000" pitchFamily="49" charset="-128"/>
              </a:rPr>
              <a:t>適用後の作業 </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en-US" altLang="ja-JP" sz="1600" b="1">
                <a:solidFill>
                  <a:schemeClr val="tx1"/>
                </a:solidFill>
                <a:latin typeface="BIZ UDゴシック" panose="020B0400000000000000" pitchFamily="49" charset="-128"/>
                <a:ea typeface="BIZ UDゴシック" panose="020B0400000000000000" pitchFamily="49" charset="-128"/>
              </a:rPr>
              <a:t>  </a:t>
            </a:r>
            <a:r>
              <a:rPr kumimoji="1" lang="ja-JP" altLang="en-US" sz="1600" b="1">
                <a:solidFill>
                  <a:schemeClr val="tx1"/>
                </a:solidFill>
                <a:latin typeface="BIZ UDゴシック" panose="020B0400000000000000" pitchFamily="49" charset="-128"/>
                <a:ea typeface="BIZ UDゴシック" panose="020B0400000000000000" pitchFamily="49" charset="-128"/>
              </a:rPr>
              <a:t>手順</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・想定する年間効果</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a:t>
            </a:r>
            <a:r>
              <a:rPr kumimoji="1" lang="en-US" altLang="ja-JP" sz="1600" b="1">
                <a:solidFill>
                  <a:schemeClr val="tx1"/>
                </a:solidFill>
                <a:latin typeface="BIZ UDゴシック" panose="020B0400000000000000" pitchFamily="49" charset="-128"/>
                <a:ea typeface="BIZ UDゴシック" panose="020B0400000000000000" pitchFamily="49" charset="-128"/>
              </a:rPr>
              <a:t>PowerPoint</a:t>
            </a:r>
            <a:r>
              <a:rPr kumimoji="1" lang="ja-JP" altLang="en-US" sz="1600" b="1">
                <a:solidFill>
                  <a:schemeClr val="tx1"/>
                </a:solidFill>
                <a:latin typeface="BIZ UDゴシック" panose="020B0400000000000000" pitchFamily="49" charset="-128"/>
                <a:ea typeface="BIZ UDゴシック" panose="020B0400000000000000" pitchFamily="49" charset="-128"/>
              </a:rPr>
              <a:t>）</a:t>
            </a:r>
          </a:p>
        </p:txBody>
      </p:sp>
      <p:sp>
        <p:nvSpPr>
          <p:cNvPr id="84" name="正方形/長方形 83">
            <a:extLst>
              <a:ext uri="{FF2B5EF4-FFF2-40B4-BE49-F238E27FC236}">
                <a16:creationId xmlns:a16="http://schemas.microsoft.com/office/drawing/2014/main" id="{31CC5BF3-6539-4590-8930-0CF9ABD056A7}"/>
              </a:ext>
            </a:extLst>
          </p:cNvPr>
          <p:cNvSpPr/>
          <p:nvPr/>
        </p:nvSpPr>
        <p:spPr>
          <a:xfrm>
            <a:off x="3568652" y="2035728"/>
            <a:ext cx="2282338" cy="32182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36000" rtlCol="0" anchor="t" anchorCtr="0"/>
          <a:lstStyle/>
          <a:p>
            <a:r>
              <a:rPr kumimoji="1" lang="ja-JP" altLang="en-US" sz="2400" b="1">
                <a:solidFill>
                  <a:schemeClr val="tx1"/>
                </a:solidFill>
                <a:latin typeface="BIZ UDゴシック" panose="020B0400000000000000" pitchFamily="49" charset="-128"/>
                <a:ea typeface="BIZ UDゴシック" panose="020B0400000000000000" pitchFamily="49" charset="-128"/>
              </a:rPr>
              <a:t> 入力／出力 </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r>
              <a:rPr kumimoji="1" lang="en-US" altLang="ja-JP" sz="2400" b="1">
                <a:solidFill>
                  <a:schemeClr val="tx1"/>
                </a:solidFill>
                <a:latin typeface="BIZ UDゴシック" panose="020B0400000000000000" pitchFamily="49" charset="-128"/>
                <a:ea typeface="BIZ UDゴシック" panose="020B0400000000000000" pitchFamily="49" charset="-128"/>
              </a:rPr>
              <a:t> </a:t>
            </a:r>
            <a:r>
              <a:rPr kumimoji="1" lang="ja-JP" altLang="en-US" sz="2400" b="1">
                <a:solidFill>
                  <a:schemeClr val="tx1"/>
                </a:solidFill>
                <a:latin typeface="BIZ UDゴシック" panose="020B0400000000000000" pitchFamily="49" charset="-128"/>
                <a:ea typeface="BIZ UDゴシック" panose="020B0400000000000000" pitchFamily="49" charset="-128"/>
              </a:rPr>
              <a:t>データ仕様</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endParaRPr kumimoji="1" lang="en-US" altLang="ja-JP"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・入力データ</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・出力データ</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・入力ファイル名</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・入力シート名</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a:t>
            </a:r>
            <a:r>
              <a:rPr kumimoji="1" lang="en-US" altLang="ja-JP" sz="1600" b="1">
                <a:solidFill>
                  <a:schemeClr val="tx1"/>
                </a:solidFill>
                <a:latin typeface="BIZ UDゴシック" panose="020B0400000000000000" pitchFamily="49" charset="-128"/>
                <a:ea typeface="BIZ UDゴシック" panose="020B0400000000000000" pitchFamily="49" charset="-128"/>
              </a:rPr>
              <a:t>EXCEL</a:t>
            </a:r>
            <a:r>
              <a:rPr kumimoji="1" lang="ja-JP" altLang="en-US" sz="1600" b="1">
                <a:solidFill>
                  <a:schemeClr val="tx1"/>
                </a:solidFill>
                <a:latin typeface="BIZ UDゴシック" panose="020B0400000000000000" pitchFamily="49" charset="-128"/>
                <a:ea typeface="BIZ UDゴシック" panose="020B0400000000000000" pitchFamily="49" charset="-128"/>
              </a:rPr>
              <a:t>）</a:t>
            </a:r>
          </a:p>
        </p:txBody>
      </p:sp>
      <p:sp>
        <p:nvSpPr>
          <p:cNvPr id="85" name="正方形/長方形 84">
            <a:extLst>
              <a:ext uri="{FF2B5EF4-FFF2-40B4-BE49-F238E27FC236}">
                <a16:creationId xmlns:a16="http://schemas.microsoft.com/office/drawing/2014/main" id="{ECA13C54-9C42-403C-9EBF-5BB3AC54038B}"/>
              </a:ext>
            </a:extLst>
          </p:cNvPr>
          <p:cNvSpPr/>
          <p:nvPr/>
        </p:nvSpPr>
        <p:spPr>
          <a:xfrm>
            <a:off x="6482478" y="2044117"/>
            <a:ext cx="2282338" cy="32182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36000" rtlCol="0" anchor="t" anchorCtr="0"/>
          <a:lstStyle/>
          <a:p>
            <a:r>
              <a:rPr kumimoji="1" lang="ja-JP" altLang="en-US" sz="2400" b="1">
                <a:solidFill>
                  <a:schemeClr val="tx1"/>
                </a:solidFill>
                <a:latin typeface="BIZ UDゴシック" panose="020B0400000000000000" pitchFamily="49" charset="-128"/>
                <a:ea typeface="BIZ UDゴシック" panose="020B0400000000000000" pitchFamily="49" charset="-128"/>
              </a:rPr>
              <a:t> 処理概要</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endParaRPr kumimoji="1" lang="en-US" altLang="ja-JP"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・処理内容を文字で</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　記したもの</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・留意事項</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・処理時間</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a:t>
            </a:r>
            <a:r>
              <a:rPr kumimoji="1" lang="en-US" altLang="ja-JP" sz="1600" b="1">
                <a:solidFill>
                  <a:schemeClr val="tx1"/>
                </a:solidFill>
                <a:latin typeface="BIZ UDゴシック" panose="020B0400000000000000" pitchFamily="49" charset="-128"/>
                <a:ea typeface="BIZ UDゴシック" panose="020B0400000000000000" pitchFamily="49" charset="-128"/>
              </a:rPr>
              <a:t>WORD</a:t>
            </a:r>
            <a:r>
              <a:rPr kumimoji="1" lang="ja-JP" altLang="en-US" sz="1600" b="1">
                <a:solidFill>
                  <a:schemeClr val="tx1"/>
                </a:solidFill>
                <a:latin typeface="BIZ UDゴシック" panose="020B0400000000000000" pitchFamily="49" charset="-128"/>
                <a:ea typeface="BIZ UDゴシック" panose="020B0400000000000000" pitchFamily="49" charset="-128"/>
              </a:rPr>
              <a:t>）</a:t>
            </a:r>
          </a:p>
        </p:txBody>
      </p:sp>
      <p:sp>
        <p:nvSpPr>
          <p:cNvPr id="86" name="正方形/長方形 85">
            <a:extLst>
              <a:ext uri="{FF2B5EF4-FFF2-40B4-BE49-F238E27FC236}">
                <a16:creationId xmlns:a16="http://schemas.microsoft.com/office/drawing/2014/main" id="{8019EB0E-31E1-4BE4-8AB8-E8FFF3902E35}"/>
              </a:ext>
            </a:extLst>
          </p:cNvPr>
          <p:cNvSpPr/>
          <p:nvPr/>
        </p:nvSpPr>
        <p:spPr>
          <a:xfrm>
            <a:off x="9396305" y="2035728"/>
            <a:ext cx="2282338" cy="32182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36000" rtlCol="0" anchor="t" anchorCtr="0"/>
          <a:lstStyle/>
          <a:p>
            <a:r>
              <a:rPr kumimoji="1" lang="ja-JP" altLang="en-US" sz="2400" b="1">
                <a:solidFill>
                  <a:schemeClr val="tx1"/>
                </a:solidFill>
                <a:latin typeface="BIZ UDゴシック" panose="020B0400000000000000" pitchFamily="49" charset="-128"/>
                <a:ea typeface="BIZ UDゴシック" panose="020B0400000000000000" pitchFamily="49" charset="-128"/>
              </a:rPr>
              <a:t> 画面イメージ</a:t>
            </a:r>
            <a:endParaRPr kumimoji="1" lang="en-US" altLang="ja-JP" sz="2400" b="1">
              <a:solidFill>
                <a:schemeClr val="tx1"/>
              </a:solidFill>
              <a:latin typeface="BIZ UDゴシック" panose="020B0400000000000000" pitchFamily="49" charset="-128"/>
              <a:ea typeface="BIZ UDゴシック" panose="020B0400000000000000" pitchFamily="49" charset="-128"/>
            </a:endParaRPr>
          </a:p>
          <a:p>
            <a:endParaRPr kumimoji="1" lang="en-US" altLang="ja-JP"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・操作対象のシステム</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　画面のハードコピー</a:t>
            </a:r>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a:solidFill>
                <a:schemeClr val="tx1"/>
              </a:solidFill>
              <a:latin typeface="BIZ UDゴシック" panose="020B0400000000000000" pitchFamily="49" charset="-128"/>
              <a:ea typeface="BIZ UDゴシック" panose="020B0400000000000000" pitchFamily="49" charset="-128"/>
            </a:endParaRPr>
          </a:p>
          <a:p>
            <a:r>
              <a:rPr kumimoji="1" lang="ja-JP" altLang="en-US" sz="1600" b="1">
                <a:solidFill>
                  <a:schemeClr val="tx1"/>
                </a:solidFill>
                <a:latin typeface="BIZ UDゴシック" panose="020B0400000000000000" pitchFamily="49" charset="-128"/>
                <a:ea typeface="BIZ UDゴシック" panose="020B0400000000000000" pitchFamily="49" charset="-128"/>
              </a:rPr>
              <a:t>（</a:t>
            </a:r>
            <a:r>
              <a:rPr kumimoji="1" lang="en-US" altLang="ja-JP" sz="1600" b="1">
                <a:solidFill>
                  <a:schemeClr val="tx1"/>
                </a:solidFill>
                <a:latin typeface="BIZ UDゴシック" panose="020B0400000000000000" pitchFamily="49" charset="-128"/>
                <a:ea typeface="BIZ UDゴシック" panose="020B0400000000000000" pitchFamily="49" charset="-128"/>
              </a:rPr>
              <a:t>PowerPoint</a:t>
            </a:r>
            <a:r>
              <a:rPr kumimoji="1" lang="ja-JP" altLang="en-US" sz="1600" b="1">
                <a:solidFill>
                  <a:schemeClr val="tx1"/>
                </a:solidFill>
                <a:latin typeface="BIZ UDゴシック" panose="020B0400000000000000" pitchFamily="49" charset="-128"/>
                <a:ea typeface="BIZ UDゴシック" panose="020B0400000000000000" pitchFamily="49" charset="-128"/>
              </a:rPr>
              <a:t>）</a:t>
            </a:r>
          </a:p>
        </p:txBody>
      </p:sp>
      <p:sp>
        <p:nvSpPr>
          <p:cNvPr id="8" name="テキスト ボックス 7">
            <a:extLst>
              <a:ext uri="{FF2B5EF4-FFF2-40B4-BE49-F238E27FC236}">
                <a16:creationId xmlns:a16="http://schemas.microsoft.com/office/drawing/2014/main" id="{329E7EBA-5212-4581-8770-A0378992F23D}"/>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開発作業のルール（標準化）</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4686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C8DAEF04-2FAE-447B-819E-60ED695D0807}"/>
              </a:ext>
            </a:extLst>
          </p:cNvPr>
          <p:cNvSpPr txBox="1"/>
          <p:nvPr/>
        </p:nvSpPr>
        <p:spPr>
          <a:xfrm>
            <a:off x="43432" y="729286"/>
            <a:ext cx="6052568" cy="625043"/>
          </a:xfrm>
          <a:prstGeom prst="rect">
            <a:avLst/>
          </a:prstGeom>
          <a:noFill/>
        </p:spPr>
        <p:txBody>
          <a:bodyPr wrap="square" rtlCol="0">
            <a:spAutoFit/>
          </a:bodyPr>
          <a:lstStyle/>
          <a:p>
            <a:pPr>
              <a:lnSpc>
                <a:spcPts val="5000"/>
              </a:lnSpc>
            </a:pPr>
            <a:r>
              <a:rPr kumimoji="1" lang="ja-JP" altLang="en-US" sz="2800" b="1">
                <a:latin typeface="BIZ UDゴシック" panose="020B0400000000000000" pitchFamily="49" charset="-128"/>
                <a:ea typeface="BIZ UDゴシック" panose="020B0400000000000000" pitchFamily="49" charset="-128"/>
              </a:rPr>
              <a:t>⑤ バージョン管理方法</a:t>
            </a:r>
            <a:endParaRPr kumimoji="1" lang="en-US" altLang="ja-JP" sz="2800" b="1">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EE34BE34-F1B5-46D9-AB34-1195A12D7FA5}"/>
              </a:ext>
            </a:extLst>
          </p:cNvPr>
          <p:cNvGrpSpPr/>
          <p:nvPr/>
        </p:nvGrpSpPr>
        <p:grpSpPr>
          <a:xfrm>
            <a:off x="817418" y="1566019"/>
            <a:ext cx="1298570" cy="982525"/>
            <a:chOff x="2119745" y="1945178"/>
            <a:chExt cx="1446415" cy="1213658"/>
          </a:xfrm>
          <a:solidFill>
            <a:srgbClr val="00B050"/>
          </a:solidFill>
        </p:grpSpPr>
        <p:sp>
          <p:nvSpPr>
            <p:cNvPr id="4" name="正方形/長方形 3">
              <a:extLst>
                <a:ext uri="{FF2B5EF4-FFF2-40B4-BE49-F238E27FC236}">
                  <a16:creationId xmlns:a16="http://schemas.microsoft.com/office/drawing/2014/main" id="{B6A1006A-28BE-4E63-BF70-28DAA0E3376D}"/>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ファイル</a:t>
              </a:r>
              <a:endParaRPr kumimoji="1" lang="en-US" altLang="ja-JP" sz="16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サーバ</a:t>
              </a:r>
            </a:p>
          </p:txBody>
        </p:sp>
        <p:sp>
          <p:nvSpPr>
            <p:cNvPr id="5" name="フローチャート: 手作業 4">
              <a:extLst>
                <a:ext uri="{FF2B5EF4-FFF2-40B4-BE49-F238E27FC236}">
                  <a16:creationId xmlns:a16="http://schemas.microsoft.com/office/drawing/2014/main" id="{D279B919-5CDB-4987-B721-94C20A564F01}"/>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6" name="グループ化 5">
            <a:extLst>
              <a:ext uri="{FF2B5EF4-FFF2-40B4-BE49-F238E27FC236}">
                <a16:creationId xmlns:a16="http://schemas.microsoft.com/office/drawing/2014/main" id="{936B231F-31BB-4A01-99C8-97EBABB64ABD}"/>
              </a:ext>
            </a:extLst>
          </p:cNvPr>
          <p:cNvGrpSpPr/>
          <p:nvPr/>
        </p:nvGrpSpPr>
        <p:grpSpPr>
          <a:xfrm>
            <a:off x="3490218" y="1566019"/>
            <a:ext cx="1298570" cy="982525"/>
            <a:chOff x="2119745" y="1945178"/>
            <a:chExt cx="1446415" cy="1213658"/>
          </a:xfrm>
          <a:solidFill>
            <a:srgbClr val="00B050"/>
          </a:solidFill>
        </p:grpSpPr>
        <p:sp>
          <p:nvSpPr>
            <p:cNvPr id="7" name="正方形/長方形 6">
              <a:extLst>
                <a:ext uri="{FF2B5EF4-FFF2-40B4-BE49-F238E27FC236}">
                  <a16:creationId xmlns:a16="http://schemas.microsoft.com/office/drawing/2014/main" id="{32EFA58E-17AF-4E48-AF19-0E77129F1E48}"/>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RPA</a:t>
              </a:r>
            </a:p>
            <a:p>
              <a:pPr algn="ctr"/>
              <a:r>
                <a:rPr kumimoji="1" lang="ja-JP" altLang="en-US" sz="1600" b="1">
                  <a:solidFill>
                    <a:schemeClr val="bg1"/>
                  </a:solidFill>
                  <a:latin typeface="BIZ UDゴシック" panose="020B0400000000000000" pitchFamily="49" charset="-128"/>
                  <a:ea typeface="BIZ UDゴシック" panose="020B0400000000000000" pitchFamily="49" charset="-128"/>
                </a:rPr>
                <a:t>シナリオ</a:t>
              </a:r>
            </a:p>
          </p:txBody>
        </p:sp>
        <p:sp>
          <p:nvSpPr>
            <p:cNvPr id="8" name="フローチャート: 手作業 7">
              <a:extLst>
                <a:ext uri="{FF2B5EF4-FFF2-40B4-BE49-F238E27FC236}">
                  <a16:creationId xmlns:a16="http://schemas.microsoft.com/office/drawing/2014/main" id="{6C06EE35-F85D-4E3B-93AC-DB1C45AA0E28}"/>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9" name="グループ化 8">
            <a:extLst>
              <a:ext uri="{FF2B5EF4-FFF2-40B4-BE49-F238E27FC236}">
                <a16:creationId xmlns:a16="http://schemas.microsoft.com/office/drawing/2014/main" id="{7CEABF52-2D95-48C9-A3F8-DCF6936C5943}"/>
              </a:ext>
            </a:extLst>
          </p:cNvPr>
          <p:cNvGrpSpPr/>
          <p:nvPr/>
        </p:nvGrpSpPr>
        <p:grpSpPr>
          <a:xfrm>
            <a:off x="3490218" y="3315084"/>
            <a:ext cx="1298570" cy="982525"/>
            <a:chOff x="2119745" y="1945178"/>
            <a:chExt cx="1446415" cy="1213658"/>
          </a:xfrm>
          <a:solidFill>
            <a:srgbClr val="00B050"/>
          </a:solidFill>
        </p:grpSpPr>
        <p:sp>
          <p:nvSpPr>
            <p:cNvPr id="10" name="正方形/長方形 9">
              <a:extLst>
                <a:ext uri="{FF2B5EF4-FFF2-40B4-BE49-F238E27FC236}">
                  <a16:creationId xmlns:a16="http://schemas.microsoft.com/office/drawing/2014/main" id="{8C99C38C-6052-476B-8540-62AED6945BA8}"/>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packages</a:t>
              </a:r>
              <a:endParaRPr kumimoji="1" lang="ja-JP" altLang="en-US" sz="1600" b="1">
                <a:solidFill>
                  <a:schemeClr val="bg1"/>
                </a:solidFill>
                <a:latin typeface="BIZ UDゴシック" panose="020B0400000000000000" pitchFamily="49" charset="-128"/>
                <a:ea typeface="BIZ UDゴシック" panose="020B0400000000000000" pitchFamily="49" charset="-128"/>
              </a:endParaRPr>
            </a:p>
          </p:txBody>
        </p:sp>
        <p:sp>
          <p:nvSpPr>
            <p:cNvPr id="11" name="フローチャート: 手作業 10">
              <a:extLst>
                <a:ext uri="{FF2B5EF4-FFF2-40B4-BE49-F238E27FC236}">
                  <a16:creationId xmlns:a16="http://schemas.microsoft.com/office/drawing/2014/main" id="{64B7BCDE-EDD1-4AC0-B901-BA474BBF6D6D}"/>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grpSp>
        <p:nvGrpSpPr>
          <p:cNvPr id="12" name="グループ化 11">
            <a:extLst>
              <a:ext uri="{FF2B5EF4-FFF2-40B4-BE49-F238E27FC236}">
                <a16:creationId xmlns:a16="http://schemas.microsoft.com/office/drawing/2014/main" id="{52604899-5F8B-41D7-9FC0-48F5ED6590D2}"/>
              </a:ext>
            </a:extLst>
          </p:cNvPr>
          <p:cNvGrpSpPr/>
          <p:nvPr/>
        </p:nvGrpSpPr>
        <p:grpSpPr>
          <a:xfrm>
            <a:off x="3490218" y="5305577"/>
            <a:ext cx="1298570" cy="982525"/>
            <a:chOff x="2119745" y="1945178"/>
            <a:chExt cx="1446415" cy="1213658"/>
          </a:xfrm>
          <a:solidFill>
            <a:srgbClr val="00B050"/>
          </a:solidFill>
        </p:grpSpPr>
        <p:sp>
          <p:nvSpPr>
            <p:cNvPr id="13" name="正方形/長方形 12">
              <a:extLst>
                <a:ext uri="{FF2B5EF4-FFF2-40B4-BE49-F238E27FC236}">
                  <a16:creationId xmlns:a16="http://schemas.microsoft.com/office/drawing/2014/main" id="{7D547CF5-DCBA-4C46-A30D-CCE6689B83DF}"/>
                </a:ext>
              </a:extLst>
            </p:cNvPr>
            <p:cNvSpPr/>
            <p:nvPr/>
          </p:nvSpPr>
          <p:spPr>
            <a:xfrm>
              <a:off x="2119745" y="2219498"/>
              <a:ext cx="1446415" cy="939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BIZ UDゴシック" panose="020B0400000000000000" pitchFamily="49" charset="-128"/>
                  <a:ea typeface="BIZ UDゴシック" panose="020B0400000000000000" pitchFamily="49" charset="-128"/>
                </a:rPr>
                <a:t>C</a:t>
              </a:r>
              <a:r>
                <a:rPr kumimoji="1" lang="ja-JP" altLang="en-US" sz="1600" b="1">
                  <a:solidFill>
                    <a:schemeClr val="bg1"/>
                  </a:solidFill>
                  <a:latin typeface="BIZ UDゴシック" panose="020B0400000000000000" pitchFamily="49" charset="-128"/>
                  <a:ea typeface="BIZ UDゴシック" panose="020B0400000000000000" pitchFamily="49" charset="-128"/>
                </a:rPr>
                <a:t>ドライブ</a:t>
              </a:r>
            </a:p>
          </p:txBody>
        </p:sp>
        <p:sp>
          <p:nvSpPr>
            <p:cNvPr id="14" name="フローチャート: 手作業 13">
              <a:extLst>
                <a:ext uri="{FF2B5EF4-FFF2-40B4-BE49-F238E27FC236}">
                  <a16:creationId xmlns:a16="http://schemas.microsoft.com/office/drawing/2014/main" id="{18EBFD8B-59B6-44E2-B6F1-091101D49879}"/>
                </a:ext>
              </a:extLst>
            </p:cNvPr>
            <p:cNvSpPr/>
            <p:nvPr/>
          </p:nvSpPr>
          <p:spPr>
            <a:xfrm flipV="1">
              <a:off x="2119745" y="1945178"/>
              <a:ext cx="706582" cy="27431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BIZ UDゴシック" panose="020B0400000000000000" pitchFamily="49" charset="-128"/>
                <a:ea typeface="BIZ UDゴシック" panose="020B0400000000000000" pitchFamily="49" charset="-128"/>
              </a:endParaRPr>
            </a:p>
          </p:txBody>
        </p:sp>
      </p:grpSp>
      <p:cxnSp>
        <p:nvCxnSpPr>
          <p:cNvPr id="15" name="直線コネクタ 14">
            <a:extLst>
              <a:ext uri="{FF2B5EF4-FFF2-40B4-BE49-F238E27FC236}">
                <a16:creationId xmlns:a16="http://schemas.microsoft.com/office/drawing/2014/main" id="{400F6802-E083-4B7B-B6DE-F9E5793867D2}"/>
              </a:ext>
            </a:extLst>
          </p:cNvPr>
          <p:cNvCxnSpPr>
            <a:cxnSpLocks/>
            <a:stCxn id="4" idx="3"/>
            <a:endCxn id="7" idx="1"/>
          </p:cNvCxnSpPr>
          <p:nvPr/>
        </p:nvCxnSpPr>
        <p:spPr>
          <a:xfrm>
            <a:off x="2115988" y="2168321"/>
            <a:ext cx="13742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36">
            <a:extLst>
              <a:ext uri="{FF2B5EF4-FFF2-40B4-BE49-F238E27FC236}">
                <a16:creationId xmlns:a16="http://schemas.microsoft.com/office/drawing/2014/main" id="{05AF1A21-A967-47E2-BB0F-C18F686DEE41}"/>
              </a:ext>
            </a:extLst>
          </p:cNvPr>
          <p:cNvCxnSpPr>
            <a:cxnSpLocks/>
            <a:stCxn id="4" idx="3"/>
            <a:endCxn id="10" idx="1"/>
          </p:cNvCxnSpPr>
          <p:nvPr/>
        </p:nvCxnSpPr>
        <p:spPr>
          <a:xfrm>
            <a:off x="2115988" y="2168321"/>
            <a:ext cx="1374230" cy="174906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36">
            <a:extLst>
              <a:ext uri="{FF2B5EF4-FFF2-40B4-BE49-F238E27FC236}">
                <a16:creationId xmlns:a16="http://schemas.microsoft.com/office/drawing/2014/main" id="{1CAA7EE5-4822-4178-937E-0C048978CE2E}"/>
              </a:ext>
            </a:extLst>
          </p:cNvPr>
          <p:cNvCxnSpPr>
            <a:cxnSpLocks/>
            <a:stCxn id="4" idx="3"/>
            <a:endCxn id="13" idx="1"/>
          </p:cNvCxnSpPr>
          <p:nvPr/>
        </p:nvCxnSpPr>
        <p:spPr>
          <a:xfrm>
            <a:off x="2115988" y="2168321"/>
            <a:ext cx="1374230" cy="373955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4A412799-87B0-4708-9C73-E50D08452823}"/>
              </a:ext>
            </a:extLst>
          </p:cNvPr>
          <p:cNvPicPr>
            <a:picLocks noChangeAspect="1"/>
          </p:cNvPicPr>
          <p:nvPr/>
        </p:nvPicPr>
        <p:blipFill rotWithShape="1">
          <a:blip r:embed="rId3"/>
          <a:srcRect l="18491" t="23042" r="38401" b="46879"/>
          <a:stretch/>
        </p:blipFill>
        <p:spPr>
          <a:xfrm>
            <a:off x="5768237" y="1501092"/>
            <a:ext cx="3725358" cy="1646192"/>
          </a:xfrm>
          <a:prstGeom prst="rect">
            <a:avLst/>
          </a:prstGeom>
          <a:ln>
            <a:noFill/>
          </a:ln>
        </p:spPr>
      </p:pic>
      <p:sp>
        <p:nvSpPr>
          <p:cNvPr id="22" name="四角形: 角を丸くする 21">
            <a:extLst>
              <a:ext uri="{FF2B5EF4-FFF2-40B4-BE49-F238E27FC236}">
                <a16:creationId xmlns:a16="http://schemas.microsoft.com/office/drawing/2014/main" id="{47BEFCDA-DF9B-40AA-B341-23D0AC2E58C0}"/>
              </a:ext>
            </a:extLst>
          </p:cNvPr>
          <p:cNvSpPr/>
          <p:nvPr/>
        </p:nvSpPr>
        <p:spPr>
          <a:xfrm>
            <a:off x="5691700" y="1354328"/>
            <a:ext cx="3960300" cy="1919099"/>
          </a:xfrm>
          <a:prstGeom prst="roundRect">
            <a:avLst>
              <a:gd name="adj" fmla="val 109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0A27FC3F-65BA-42AA-8E96-CC3F1EB7FE03}"/>
              </a:ext>
            </a:extLst>
          </p:cNvPr>
          <p:cNvSpPr/>
          <p:nvPr/>
        </p:nvSpPr>
        <p:spPr>
          <a:xfrm>
            <a:off x="5040047" y="1872879"/>
            <a:ext cx="400393" cy="590881"/>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5D19BF43-19CE-4E01-BB6B-B33169D992B9}"/>
              </a:ext>
            </a:extLst>
          </p:cNvPr>
          <p:cNvSpPr/>
          <p:nvPr/>
        </p:nvSpPr>
        <p:spPr>
          <a:xfrm>
            <a:off x="5052998" y="3650696"/>
            <a:ext cx="400393" cy="590881"/>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A8BC6824-816D-414A-ABA2-D5100B5BAE33}"/>
              </a:ext>
            </a:extLst>
          </p:cNvPr>
          <p:cNvPicPr>
            <a:picLocks noChangeAspect="1"/>
          </p:cNvPicPr>
          <p:nvPr/>
        </p:nvPicPr>
        <p:blipFill rotWithShape="1">
          <a:blip r:embed="rId4"/>
          <a:srcRect l="18982" t="30869" r="39954" b="46028"/>
          <a:stretch/>
        </p:blipFill>
        <p:spPr>
          <a:xfrm>
            <a:off x="5839302" y="3612479"/>
            <a:ext cx="3697320" cy="1317429"/>
          </a:xfrm>
          <a:prstGeom prst="rect">
            <a:avLst/>
          </a:prstGeom>
        </p:spPr>
      </p:pic>
      <p:sp>
        <p:nvSpPr>
          <p:cNvPr id="26" name="四角形: 角を丸くする 25">
            <a:extLst>
              <a:ext uri="{FF2B5EF4-FFF2-40B4-BE49-F238E27FC236}">
                <a16:creationId xmlns:a16="http://schemas.microsoft.com/office/drawing/2014/main" id="{DAA2FC81-2221-421A-B66C-3339F351C16C}"/>
              </a:ext>
            </a:extLst>
          </p:cNvPr>
          <p:cNvSpPr/>
          <p:nvPr/>
        </p:nvSpPr>
        <p:spPr>
          <a:xfrm>
            <a:off x="5691700" y="3396959"/>
            <a:ext cx="3960300" cy="1616897"/>
          </a:xfrm>
          <a:prstGeom prst="roundRect">
            <a:avLst>
              <a:gd name="adj" fmla="val 148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C885DC7A-67EF-4DF6-874C-3B4401152709}"/>
              </a:ext>
            </a:extLst>
          </p:cNvPr>
          <p:cNvSpPr/>
          <p:nvPr/>
        </p:nvSpPr>
        <p:spPr>
          <a:xfrm>
            <a:off x="5052998" y="5612437"/>
            <a:ext cx="400393" cy="590881"/>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1641BE6E-4A57-49A2-B31E-78975B407387}"/>
              </a:ext>
            </a:extLst>
          </p:cNvPr>
          <p:cNvPicPr>
            <a:picLocks noChangeAspect="1"/>
          </p:cNvPicPr>
          <p:nvPr/>
        </p:nvPicPr>
        <p:blipFill rotWithShape="1">
          <a:blip r:embed="rId5"/>
          <a:srcRect l="18443" t="23891" r="49963" b="52651"/>
          <a:stretch/>
        </p:blipFill>
        <p:spPr>
          <a:xfrm>
            <a:off x="5793007" y="5308315"/>
            <a:ext cx="2785508" cy="1309754"/>
          </a:xfrm>
          <a:prstGeom prst="rect">
            <a:avLst/>
          </a:prstGeom>
        </p:spPr>
      </p:pic>
      <p:sp>
        <p:nvSpPr>
          <p:cNvPr id="29" name="四角形: 角を丸くする 28">
            <a:extLst>
              <a:ext uri="{FF2B5EF4-FFF2-40B4-BE49-F238E27FC236}">
                <a16:creationId xmlns:a16="http://schemas.microsoft.com/office/drawing/2014/main" id="{66F064B0-96A2-4FFE-AC6F-FA7C4372175F}"/>
              </a:ext>
            </a:extLst>
          </p:cNvPr>
          <p:cNvSpPr/>
          <p:nvPr/>
        </p:nvSpPr>
        <p:spPr>
          <a:xfrm>
            <a:off x="5691700" y="5190304"/>
            <a:ext cx="3960300" cy="1545776"/>
          </a:xfrm>
          <a:prstGeom prst="roundRect">
            <a:avLst>
              <a:gd name="adj" fmla="val 148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角を丸めた四角形 16">
            <a:extLst>
              <a:ext uri="{FF2B5EF4-FFF2-40B4-BE49-F238E27FC236}">
                <a16:creationId xmlns:a16="http://schemas.microsoft.com/office/drawing/2014/main" id="{04C747AA-B076-4309-8C64-13D390C3A420}"/>
              </a:ext>
            </a:extLst>
          </p:cNvPr>
          <p:cNvSpPr/>
          <p:nvPr/>
        </p:nvSpPr>
        <p:spPr>
          <a:xfrm>
            <a:off x="9916256" y="1773877"/>
            <a:ext cx="1980000" cy="1080000"/>
          </a:xfrm>
          <a:prstGeom prst="wedgeRoundRectCallout">
            <a:avLst>
              <a:gd name="adj1" fmla="val -66651"/>
              <a:gd name="adj2" fmla="val -29663"/>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bg1"/>
                </a:solidFill>
                <a:latin typeface="BIZ UDゴシック" panose="020B0400000000000000" pitchFamily="49" charset="-128"/>
                <a:ea typeface="BIZ UDゴシック" panose="020B0400000000000000" pitchFamily="49" charset="-128"/>
              </a:rPr>
              <a:t>作成した</a:t>
            </a:r>
            <a:endParaRPr kumimoji="1" lang="en-US" altLang="ja-JP" b="1">
              <a:solidFill>
                <a:schemeClr val="bg1"/>
              </a:solidFill>
              <a:latin typeface="BIZ UDゴシック" panose="020B0400000000000000" pitchFamily="49" charset="-128"/>
              <a:ea typeface="BIZ UDゴシック" panose="020B0400000000000000" pitchFamily="49" charset="-128"/>
            </a:endParaRPr>
          </a:p>
          <a:p>
            <a:r>
              <a:rPr kumimoji="1" lang="ja-JP" altLang="en-US" b="1">
                <a:solidFill>
                  <a:schemeClr val="bg1"/>
                </a:solidFill>
                <a:latin typeface="BIZ UDゴシック" panose="020B0400000000000000" pitchFamily="49" charset="-128"/>
                <a:ea typeface="BIZ UDゴシック" panose="020B0400000000000000" pitchFamily="49" charset="-128"/>
              </a:rPr>
              <a:t>シナリオを保管</a:t>
            </a:r>
            <a:endParaRPr kumimoji="1"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19" name="吹き出し: 角を丸めた四角形 18">
            <a:extLst>
              <a:ext uri="{FF2B5EF4-FFF2-40B4-BE49-F238E27FC236}">
                <a16:creationId xmlns:a16="http://schemas.microsoft.com/office/drawing/2014/main" id="{D297816B-DE9C-444B-8730-F4D94FE5CB50}"/>
              </a:ext>
            </a:extLst>
          </p:cNvPr>
          <p:cNvSpPr/>
          <p:nvPr/>
        </p:nvSpPr>
        <p:spPr>
          <a:xfrm>
            <a:off x="9914713" y="3624556"/>
            <a:ext cx="1980000" cy="1080000"/>
          </a:xfrm>
          <a:prstGeom prst="wedgeRoundRectCallout">
            <a:avLst>
              <a:gd name="adj1" fmla="val -70107"/>
              <a:gd name="adj2" fmla="val -29698"/>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bg1"/>
                </a:solidFill>
                <a:latin typeface="BIZ UDゴシック" panose="020B0400000000000000" pitchFamily="49" charset="-128"/>
                <a:ea typeface="BIZ UDゴシック" panose="020B0400000000000000" pitchFamily="49" charset="-128"/>
              </a:rPr>
              <a:t>実行形式の</a:t>
            </a:r>
            <a:endParaRPr kumimoji="1" lang="en-US" altLang="ja-JP" b="1">
              <a:solidFill>
                <a:schemeClr val="bg1"/>
              </a:solidFill>
              <a:latin typeface="BIZ UDゴシック" panose="020B0400000000000000" pitchFamily="49" charset="-128"/>
              <a:ea typeface="BIZ UDゴシック" panose="020B0400000000000000" pitchFamily="49" charset="-128"/>
            </a:endParaRPr>
          </a:p>
          <a:p>
            <a:r>
              <a:rPr kumimoji="1" lang="ja-JP" altLang="en-US" b="1">
                <a:solidFill>
                  <a:schemeClr val="bg1"/>
                </a:solidFill>
                <a:latin typeface="BIZ UDゴシック" panose="020B0400000000000000" pitchFamily="49" charset="-128"/>
                <a:ea typeface="BIZ UDゴシック" panose="020B0400000000000000" pitchFamily="49" charset="-128"/>
              </a:rPr>
              <a:t>ファイルを保管</a:t>
            </a:r>
          </a:p>
        </p:txBody>
      </p:sp>
      <p:sp>
        <p:nvSpPr>
          <p:cNvPr id="20" name="吹き出し: 角を丸めた四角形 19">
            <a:extLst>
              <a:ext uri="{FF2B5EF4-FFF2-40B4-BE49-F238E27FC236}">
                <a16:creationId xmlns:a16="http://schemas.microsoft.com/office/drawing/2014/main" id="{309C7DA1-E673-4209-AE15-A40957ABBF46}"/>
              </a:ext>
            </a:extLst>
          </p:cNvPr>
          <p:cNvSpPr/>
          <p:nvPr/>
        </p:nvSpPr>
        <p:spPr>
          <a:xfrm>
            <a:off x="9914713" y="5453638"/>
            <a:ext cx="1980000" cy="1080000"/>
          </a:xfrm>
          <a:prstGeom prst="wedgeRoundRectCallout">
            <a:avLst>
              <a:gd name="adj1" fmla="val -71641"/>
              <a:gd name="adj2" fmla="val -29476"/>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bg1"/>
                </a:solidFill>
                <a:latin typeface="BIZ UDゴシック" panose="020B0400000000000000" pitchFamily="49" charset="-128"/>
                <a:ea typeface="BIZ UDゴシック" panose="020B0400000000000000" pitchFamily="49" charset="-128"/>
              </a:rPr>
              <a:t>実行に必要なファイルを保管</a:t>
            </a:r>
          </a:p>
        </p:txBody>
      </p:sp>
      <p:sp>
        <p:nvSpPr>
          <p:cNvPr id="31" name="テキスト ボックス 30">
            <a:extLst>
              <a:ext uri="{FF2B5EF4-FFF2-40B4-BE49-F238E27FC236}">
                <a16:creationId xmlns:a16="http://schemas.microsoft.com/office/drawing/2014/main" id="{04517C8A-22BC-41A9-B502-13383752C15A}"/>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内製を支える　開発作業のルール（標準化）</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64045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a:extLst>
              <a:ext uri="{FF2B5EF4-FFF2-40B4-BE49-F238E27FC236}">
                <a16:creationId xmlns:a16="http://schemas.microsoft.com/office/drawing/2014/main" id="{DFA6D27A-83ED-4F64-81FC-55778913DBCD}"/>
              </a:ext>
            </a:extLst>
          </p:cNvPr>
          <p:cNvSpPr txBox="1"/>
          <p:nvPr/>
        </p:nvSpPr>
        <p:spPr>
          <a:xfrm>
            <a:off x="-1" y="895687"/>
            <a:ext cx="12192000" cy="742191"/>
          </a:xfrm>
          <a:prstGeom prst="rect">
            <a:avLst/>
          </a:prstGeom>
          <a:noFill/>
        </p:spPr>
        <p:txBody>
          <a:bodyPr wrap="none" lIns="36000" tIns="36000" rIns="36000" bIns="36000" rtlCol="0" anchor="ctr" anchorCtr="0">
            <a:noAutofit/>
          </a:bodyPr>
          <a:lstStyle/>
          <a:p>
            <a:endParaRPr kumimoji="1" lang="en-US" altLang="ja-JP" sz="2800" b="1">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6C0833F4-565D-4CE1-8248-953908856B1B}"/>
              </a:ext>
            </a:extLst>
          </p:cNvPr>
          <p:cNvSpPr txBox="1"/>
          <p:nvPr/>
        </p:nvSpPr>
        <p:spPr>
          <a:xfrm>
            <a:off x="3048001" y="1170283"/>
            <a:ext cx="8768705" cy="5137497"/>
          </a:xfrm>
          <a:prstGeom prst="rect">
            <a:avLst/>
          </a:prstGeom>
          <a:noFill/>
        </p:spPr>
        <p:txBody>
          <a:bodyPr wrap="square" rtlCol="0">
            <a:spAutoFit/>
          </a:bodyPr>
          <a:lstStyle/>
          <a:p>
            <a:pPr>
              <a:lnSpc>
                <a:spcPct val="150000"/>
              </a:lnSpc>
            </a:pPr>
            <a:r>
              <a:rPr kumimoji="1" lang="ja-JP" altLang="en-US" sz="3200" b="1">
                <a:latin typeface="BIZ UDゴシック" panose="020B0400000000000000" pitchFamily="49" charset="-128"/>
                <a:ea typeface="BIZ UDゴシック" panose="020B0400000000000000" pitchFamily="49" charset="-128"/>
              </a:rPr>
              <a:t>● メリット①　　　スピード感</a:t>
            </a: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r>
              <a:rPr kumimoji="1" lang="ja-JP" altLang="en-US" sz="3200" b="1">
                <a:latin typeface="BIZ UDゴシック" panose="020B0400000000000000" pitchFamily="49" charset="-128"/>
                <a:ea typeface="BIZ UDゴシック" panose="020B0400000000000000" pitchFamily="49" charset="-128"/>
              </a:rPr>
              <a:t>● メリット②　　　費用対効果</a:t>
            </a: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r>
              <a:rPr kumimoji="1" lang="ja-JP" altLang="en-US" sz="3200" b="1">
                <a:latin typeface="BIZ UDゴシック" panose="020B0400000000000000" pitchFamily="49" charset="-128"/>
                <a:ea typeface="BIZ UDゴシック" panose="020B0400000000000000" pitchFamily="49" charset="-128"/>
              </a:rPr>
              <a:t>● 内製を支える①　人材育成の仕組みづくり</a:t>
            </a: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r>
              <a:rPr kumimoji="1" lang="ja-JP" altLang="en-US" sz="3200" b="1">
                <a:latin typeface="BIZ UDゴシック" panose="020B0400000000000000" pitchFamily="49" charset="-128"/>
                <a:ea typeface="BIZ UDゴシック" panose="020B0400000000000000" pitchFamily="49" charset="-128"/>
              </a:rPr>
              <a:t>● 内製を支える②　作業のルール化</a:t>
            </a: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endParaRPr kumimoji="1" lang="en-US" altLang="ja-JP" sz="3200" b="1">
              <a:latin typeface="BIZ UDゴシック" panose="020B0400000000000000" pitchFamily="49" charset="-128"/>
              <a:ea typeface="BIZ UDゴシック" panose="020B0400000000000000" pitchFamily="49" charset="-128"/>
            </a:endParaRPr>
          </a:p>
          <a:p>
            <a:pPr>
              <a:lnSpc>
                <a:spcPct val="150000"/>
              </a:lnSpc>
            </a:pPr>
            <a:r>
              <a:rPr kumimoji="1" lang="ja-JP" altLang="en-US" sz="3200" b="1">
                <a:latin typeface="BIZ UDゴシック" panose="020B0400000000000000" pitchFamily="49" charset="-128"/>
                <a:ea typeface="BIZ UDゴシック" panose="020B0400000000000000" pitchFamily="49" charset="-128"/>
              </a:rPr>
              <a:t>● 委託企業の支援が受けられる体制も必要</a:t>
            </a:r>
            <a:endParaRPr kumimoji="1" lang="en-US" altLang="ja-JP" sz="3200" b="1">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967F2B7C-2D6F-49B7-984E-0BCA71AF5FF1}"/>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まずは、内製で</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0" name="ホームベース 8">
            <a:extLst>
              <a:ext uri="{FF2B5EF4-FFF2-40B4-BE49-F238E27FC236}">
                <a16:creationId xmlns:a16="http://schemas.microsoft.com/office/drawing/2014/main" id="{7A33B954-6DDF-41A7-874E-C283828D8FF9}"/>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7A586F94-353B-43B4-A67D-E497DD82C520}"/>
              </a:ext>
            </a:extLst>
          </p:cNvPr>
          <p:cNvSpPr/>
          <p:nvPr/>
        </p:nvSpPr>
        <p:spPr>
          <a:xfrm rot="5400000">
            <a:off x="906613" y="3517295"/>
            <a:ext cx="1079540"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284B91AD-3081-4EC4-95A3-CDF14DE104EA}"/>
              </a:ext>
            </a:extLst>
          </p:cNvPr>
          <p:cNvSpPr/>
          <p:nvPr/>
        </p:nvSpPr>
        <p:spPr>
          <a:xfrm rot="5400000">
            <a:off x="906614" y="4915327"/>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4" name="ホームベース 8">
            <a:extLst>
              <a:ext uri="{FF2B5EF4-FFF2-40B4-BE49-F238E27FC236}">
                <a16:creationId xmlns:a16="http://schemas.microsoft.com/office/drawing/2014/main" id="{7313D457-BC40-4796-9284-F8114619C4D4}"/>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E04C8142-3632-4A67-9883-95DEA78B183B}"/>
              </a:ext>
            </a:extLst>
          </p:cNvPr>
          <p:cNvSpPr/>
          <p:nvPr/>
        </p:nvSpPr>
        <p:spPr>
          <a:xfrm>
            <a:off x="114383" y="84841"/>
            <a:ext cx="2520000" cy="556182"/>
          </a:xfrm>
          <a:prstGeom prst="roundRect">
            <a:avLst>
              <a:gd name="adj" fmla="val 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4000"/>
              </a:lnSpc>
            </a:pPr>
            <a:r>
              <a:rPr kumimoji="1" lang="ja-JP" altLang="en-US" sz="2800" b="1">
                <a:solidFill>
                  <a:schemeClr val="bg1"/>
                </a:solidFill>
                <a:latin typeface="BIZ UDゴシック" panose="020B0400000000000000" pitchFamily="49" charset="-128"/>
                <a:ea typeface="BIZ UDゴシック" panose="020B0400000000000000" pitchFamily="49" charset="-128"/>
              </a:rPr>
              <a:t>ポイント４</a:t>
            </a:r>
          </a:p>
        </p:txBody>
      </p:sp>
    </p:spTree>
    <p:extLst>
      <p:ext uri="{BB962C8B-B14F-4D97-AF65-F5344CB8AC3E}">
        <p14:creationId xmlns:p14="http://schemas.microsoft.com/office/powerpoint/2010/main" val="369053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9D03737-93E6-44CC-A6EF-454E8484E71E}"/>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運用を支える運用時のルール</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82FB7609-4F76-4CF3-959E-72AF1BC6A599}"/>
              </a:ext>
            </a:extLst>
          </p:cNvPr>
          <p:cNvSpPr txBox="1"/>
          <p:nvPr/>
        </p:nvSpPr>
        <p:spPr>
          <a:xfrm>
            <a:off x="2948657" y="1233749"/>
            <a:ext cx="3251434" cy="523220"/>
          </a:xfrm>
          <a:prstGeom prst="rect">
            <a:avLst/>
          </a:prstGeom>
          <a:noFill/>
        </p:spPr>
        <p:txBody>
          <a:bodyPr wrap="square" rtlCol="0">
            <a:spAutoFit/>
          </a:bodyPr>
          <a:lstStyle/>
          <a:p>
            <a:r>
              <a:rPr kumimoji="1" lang="ja-JP" altLang="en-US" sz="2800" b="1">
                <a:latin typeface="BIZ UDゴシック" panose="020B0400000000000000" pitchFamily="49" charset="-128"/>
                <a:ea typeface="BIZ UDゴシック" panose="020B0400000000000000" pitchFamily="49" charset="-128"/>
              </a:rPr>
              <a:t>①</a:t>
            </a:r>
            <a:r>
              <a:rPr kumimoji="1" lang="en-US" altLang="ja-JP" sz="2800" b="1">
                <a:latin typeface="BIZ UDゴシック" panose="020B0400000000000000" pitchFamily="49" charset="-128"/>
                <a:ea typeface="BIZ UDゴシック" panose="020B0400000000000000" pitchFamily="49" charset="-128"/>
              </a:rPr>
              <a:t>RPA</a:t>
            </a:r>
            <a:r>
              <a:rPr kumimoji="1" lang="ja-JP" altLang="en-US" sz="2800" b="1">
                <a:latin typeface="BIZ UDゴシック" panose="020B0400000000000000" pitchFamily="49" charset="-128"/>
                <a:ea typeface="BIZ UDゴシック" panose="020B0400000000000000" pitchFamily="49" charset="-128"/>
              </a:rPr>
              <a:t>処理指示書</a:t>
            </a:r>
            <a:endParaRPr kumimoji="1" lang="en-US" altLang="ja-JP" sz="2800" b="1">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A44AF7EB-F6CA-46E6-9099-42EE10CFD72E}"/>
              </a:ext>
            </a:extLst>
          </p:cNvPr>
          <p:cNvGrpSpPr/>
          <p:nvPr/>
        </p:nvGrpSpPr>
        <p:grpSpPr>
          <a:xfrm>
            <a:off x="7620000" y="1128096"/>
            <a:ext cx="3943820" cy="5550161"/>
            <a:chOff x="5884473" y="1551199"/>
            <a:chExt cx="3762079" cy="5294395"/>
          </a:xfrm>
        </p:grpSpPr>
        <p:pic>
          <p:nvPicPr>
            <p:cNvPr id="8" name="図 7" descr="画面の領域">
              <a:extLst>
                <a:ext uri="{FF2B5EF4-FFF2-40B4-BE49-F238E27FC236}">
                  <a16:creationId xmlns:a16="http://schemas.microsoft.com/office/drawing/2014/main" id="{3FB0C2C3-7C26-459A-A093-C4898CDE6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473" y="4114183"/>
              <a:ext cx="3758766" cy="2731411"/>
            </a:xfrm>
            <a:prstGeom prst="rect">
              <a:avLst/>
            </a:prstGeom>
          </p:spPr>
        </p:pic>
        <p:grpSp>
          <p:nvGrpSpPr>
            <p:cNvPr id="14" name="グループ化 13">
              <a:extLst>
                <a:ext uri="{FF2B5EF4-FFF2-40B4-BE49-F238E27FC236}">
                  <a16:creationId xmlns:a16="http://schemas.microsoft.com/office/drawing/2014/main" id="{88F93990-0793-4C74-AE02-E82E7192178E}"/>
                </a:ext>
              </a:extLst>
            </p:cNvPr>
            <p:cNvGrpSpPr/>
            <p:nvPr/>
          </p:nvGrpSpPr>
          <p:grpSpPr>
            <a:xfrm>
              <a:off x="5905012" y="1551199"/>
              <a:ext cx="3741540" cy="2604948"/>
              <a:chOff x="1364671" y="1663207"/>
              <a:chExt cx="5072488" cy="3531585"/>
            </a:xfrm>
          </p:grpSpPr>
          <p:pic>
            <p:nvPicPr>
              <p:cNvPr id="15" name="図 14" descr="画面の領域">
                <a:extLst>
                  <a:ext uri="{FF2B5EF4-FFF2-40B4-BE49-F238E27FC236}">
                    <a16:creationId xmlns:a16="http://schemas.microsoft.com/office/drawing/2014/main" id="{F505DAF7-A6BB-4789-8386-A761BFA9F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671" y="1663207"/>
                <a:ext cx="5072488" cy="3531585"/>
              </a:xfrm>
              <a:prstGeom prst="rect">
                <a:avLst/>
              </a:prstGeom>
            </p:spPr>
          </p:pic>
          <p:sp>
            <p:nvSpPr>
              <p:cNvPr id="16" name="正方形/長方形 15">
                <a:extLst>
                  <a:ext uri="{FF2B5EF4-FFF2-40B4-BE49-F238E27FC236}">
                    <a16:creationId xmlns:a16="http://schemas.microsoft.com/office/drawing/2014/main" id="{FE14F1C6-9CA0-4F1D-8D9F-4588CBE1CAD9}"/>
                  </a:ext>
                </a:extLst>
              </p:cNvPr>
              <p:cNvSpPr/>
              <p:nvPr/>
            </p:nvSpPr>
            <p:spPr>
              <a:xfrm>
                <a:off x="2672366" y="2871290"/>
                <a:ext cx="1056406" cy="14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774EA33-C6AC-4C6D-AE35-2B6FF1819F2E}"/>
                  </a:ext>
                </a:extLst>
              </p:cNvPr>
              <p:cNvSpPr/>
              <p:nvPr/>
            </p:nvSpPr>
            <p:spPr>
              <a:xfrm>
                <a:off x="3886187" y="2880450"/>
                <a:ext cx="1056406" cy="14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4" name="テキスト ボックス 23">
            <a:extLst>
              <a:ext uri="{FF2B5EF4-FFF2-40B4-BE49-F238E27FC236}">
                <a16:creationId xmlns:a16="http://schemas.microsoft.com/office/drawing/2014/main" id="{A492D114-98B7-4F64-B221-0FA5D5FCD1C4}"/>
              </a:ext>
            </a:extLst>
          </p:cNvPr>
          <p:cNvSpPr txBox="1"/>
          <p:nvPr/>
        </p:nvSpPr>
        <p:spPr>
          <a:xfrm>
            <a:off x="2948657" y="1920791"/>
            <a:ext cx="4506786" cy="3876189"/>
          </a:xfrm>
          <a:prstGeom prst="rect">
            <a:avLst/>
          </a:prstGeom>
          <a:noFill/>
        </p:spPr>
        <p:txBody>
          <a:bodyPr wrap="square" rtlCol="0">
            <a:spAutoFit/>
          </a:bodyPr>
          <a:lstStyle/>
          <a:p>
            <a:pPr>
              <a:lnSpc>
                <a:spcPct val="150000"/>
              </a:lnSpc>
            </a:pPr>
            <a:r>
              <a:rPr kumimoji="1" lang="ja-JP" altLang="en-US" sz="2400" b="1">
                <a:latin typeface="BIZ UDゴシック" panose="020B0400000000000000" pitchFamily="49" charset="-128"/>
                <a:ea typeface="BIZ UDゴシック" panose="020B0400000000000000" pitchFamily="49" charset="-128"/>
              </a:rPr>
              <a:t>▶ 誰が行っても同一のレベルの</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処理が行える</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処理前の確認事項の最初</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「情報部門での事前検証結果」　</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en-US" altLang="ja-JP" sz="2400" b="1">
                <a:latin typeface="BIZ UDゴシック" panose="020B0400000000000000" pitchFamily="49" charset="-128"/>
                <a:ea typeface="BIZ UDゴシック" panose="020B0400000000000000" pitchFamily="49" charset="-128"/>
              </a:rPr>
              <a:t>  </a:t>
            </a:r>
            <a:r>
              <a:rPr kumimoji="1" lang="ja-JP" altLang="en-US" sz="2400" b="1">
                <a:latin typeface="BIZ UDゴシック" panose="020B0400000000000000" pitchFamily="49" charset="-128"/>
                <a:ea typeface="BIZ UDゴシック" panose="020B0400000000000000" pitchFamily="49" charset="-128"/>
              </a:rPr>
              <a:t>を確認すること</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記録が残るので引継ぎに使え</a:t>
            </a:r>
            <a:endParaRPr kumimoji="1" lang="en-US" altLang="ja-JP" sz="2400" b="1">
              <a:latin typeface="BIZ UDゴシック" panose="020B0400000000000000" pitchFamily="49" charset="-128"/>
              <a:ea typeface="BIZ UDゴシック" panose="020B0400000000000000" pitchFamily="49" charset="-128"/>
            </a:endParaRPr>
          </a:p>
          <a:p>
            <a:pPr>
              <a:lnSpc>
                <a:spcPct val="150000"/>
              </a:lnSpc>
            </a:pPr>
            <a:r>
              <a:rPr kumimoji="1" lang="ja-JP" altLang="en-US" sz="2400" b="1">
                <a:latin typeface="BIZ UDゴシック" panose="020B0400000000000000" pitchFamily="49" charset="-128"/>
                <a:ea typeface="BIZ UDゴシック" panose="020B0400000000000000" pitchFamily="49" charset="-128"/>
              </a:rPr>
              <a:t>　る</a:t>
            </a:r>
            <a:endParaRPr kumimoji="1" lang="en-US" altLang="ja-JP" sz="2400" b="1">
              <a:latin typeface="BIZ UDゴシック" panose="020B0400000000000000" pitchFamily="49" charset="-128"/>
              <a:ea typeface="BIZ UDゴシック" panose="020B0400000000000000" pitchFamily="49" charset="-128"/>
            </a:endParaRPr>
          </a:p>
        </p:txBody>
      </p:sp>
      <p:sp>
        <p:nvSpPr>
          <p:cNvPr id="18" name="ホームベース 8">
            <a:extLst>
              <a:ext uri="{FF2B5EF4-FFF2-40B4-BE49-F238E27FC236}">
                <a16:creationId xmlns:a16="http://schemas.microsoft.com/office/drawing/2014/main" id="{5EA76F31-45BD-4329-8258-0C427D4C2E64}"/>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20" name="ホームベース 8">
            <a:extLst>
              <a:ext uri="{FF2B5EF4-FFF2-40B4-BE49-F238E27FC236}">
                <a16:creationId xmlns:a16="http://schemas.microsoft.com/office/drawing/2014/main" id="{89022DEC-033F-4AAA-B7E9-8028F0D30F5B}"/>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25" name="ホームベース 8">
            <a:extLst>
              <a:ext uri="{FF2B5EF4-FFF2-40B4-BE49-F238E27FC236}">
                <a16:creationId xmlns:a16="http://schemas.microsoft.com/office/drawing/2014/main" id="{EA564487-3BA0-404C-88FD-D364A905D183}"/>
              </a:ext>
            </a:extLst>
          </p:cNvPr>
          <p:cNvSpPr/>
          <p:nvPr/>
        </p:nvSpPr>
        <p:spPr>
          <a:xfrm rot="5400000">
            <a:off x="906614" y="4915327"/>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26" name="ホームベース 8">
            <a:extLst>
              <a:ext uri="{FF2B5EF4-FFF2-40B4-BE49-F238E27FC236}">
                <a16:creationId xmlns:a16="http://schemas.microsoft.com/office/drawing/2014/main" id="{F68E32CC-E771-492D-93A7-0643F82FAC5E}"/>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1135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DF44FD1A-F2C7-4C3D-9E6E-F537AE5C10D4}"/>
              </a:ext>
            </a:extLst>
          </p:cNvPr>
          <p:cNvSpPr txBox="1"/>
          <p:nvPr/>
        </p:nvSpPr>
        <p:spPr>
          <a:xfrm>
            <a:off x="2955303" y="1233749"/>
            <a:ext cx="4196423" cy="523220"/>
          </a:xfrm>
          <a:prstGeom prst="rect">
            <a:avLst/>
          </a:prstGeom>
          <a:noFill/>
        </p:spPr>
        <p:txBody>
          <a:bodyPr wrap="square" rtlCol="0">
            <a:spAutoFit/>
          </a:bodyPr>
          <a:lstStyle/>
          <a:p>
            <a:r>
              <a:rPr kumimoji="1" lang="ja-JP" altLang="en-US" sz="2800" b="1">
                <a:latin typeface="BIZ UDゴシック" panose="020B0400000000000000" pitchFamily="49" charset="-128"/>
                <a:ea typeface="BIZ UDゴシック" panose="020B0400000000000000" pitchFamily="49" charset="-128"/>
              </a:rPr>
              <a:t>②処理スケジュール</a:t>
            </a:r>
            <a:endParaRPr kumimoji="1" lang="en-US" altLang="ja-JP" sz="2800" b="1">
              <a:latin typeface="BIZ UDゴシック" panose="020B0400000000000000" pitchFamily="49" charset="-128"/>
              <a:ea typeface="BIZ UDゴシック" panose="020B0400000000000000" pitchFamily="49" charset="-128"/>
            </a:endParaRPr>
          </a:p>
        </p:txBody>
      </p:sp>
      <p:pic>
        <p:nvPicPr>
          <p:cNvPr id="4" name="図 3" descr="画面の領域">
            <a:extLst>
              <a:ext uri="{FF2B5EF4-FFF2-40B4-BE49-F238E27FC236}">
                <a16:creationId xmlns:a16="http://schemas.microsoft.com/office/drawing/2014/main" id="{E73B14E4-2407-48C1-85EA-4EE813C28389}"/>
              </a:ext>
            </a:extLst>
          </p:cNvPr>
          <p:cNvPicPr>
            <a:picLocks noChangeAspect="1"/>
          </p:cNvPicPr>
          <p:nvPr/>
        </p:nvPicPr>
        <p:blipFill rotWithShape="1">
          <a:blip r:embed="rId3">
            <a:extLst>
              <a:ext uri="{28A0092B-C50C-407E-A947-70E740481C1C}">
                <a14:useLocalDpi xmlns:a14="http://schemas.microsoft.com/office/drawing/2010/main" val="0"/>
              </a:ext>
            </a:extLst>
          </a:blip>
          <a:srcRect t="-1" r="11171" b="42978"/>
          <a:stretch/>
        </p:blipFill>
        <p:spPr>
          <a:xfrm>
            <a:off x="3612015" y="1844333"/>
            <a:ext cx="7999882" cy="2096533"/>
          </a:xfrm>
          <a:prstGeom prst="rect">
            <a:avLst/>
          </a:prstGeom>
        </p:spPr>
      </p:pic>
      <p:sp>
        <p:nvSpPr>
          <p:cNvPr id="7" name="テキスト ボックス 6">
            <a:extLst>
              <a:ext uri="{FF2B5EF4-FFF2-40B4-BE49-F238E27FC236}">
                <a16:creationId xmlns:a16="http://schemas.microsoft.com/office/drawing/2014/main" id="{B8F104D3-6C16-4C10-8414-EC66DC1C8B38}"/>
              </a:ext>
            </a:extLst>
          </p:cNvPr>
          <p:cNvSpPr txBox="1"/>
          <p:nvPr/>
        </p:nvSpPr>
        <p:spPr>
          <a:xfrm>
            <a:off x="3599215" y="4254372"/>
            <a:ext cx="7196603" cy="1938992"/>
          </a:xfrm>
          <a:prstGeom prst="rect">
            <a:avLst/>
          </a:prstGeom>
          <a:noFill/>
        </p:spPr>
        <p:txBody>
          <a:bodyPr wrap="square" rtlCol="0">
            <a:spAutoFit/>
          </a:bodyPr>
          <a:lstStyle/>
          <a:p>
            <a:r>
              <a:rPr kumimoji="1" lang="ja-JP" altLang="en-US" sz="2400" b="1">
                <a:latin typeface="BIZ UDゴシック" panose="020B0400000000000000" pitchFamily="49" charset="-128"/>
                <a:ea typeface="BIZ UDゴシック" panose="020B0400000000000000" pitchFamily="49" charset="-128"/>
              </a:rPr>
              <a:t>▶ 来月の予定</a:t>
            </a:r>
            <a:endParaRPr kumimoji="1" lang="en-US" altLang="ja-JP" sz="2400" b="1">
              <a:latin typeface="BIZ UDゴシック" panose="020B0400000000000000" pitchFamily="49" charset="-128"/>
              <a:ea typeface="BIZ UDゴシック" panose="020B0400000000000000" pitchFamily="49" charset="-128"/>
            </a:endParaRPr>
          </a:p>
          <a:p>
            <a:r>
              <a:rPr kumimoji="1" lang="ja-JP" altLang="en-US" sz="2400" b="1">
                <a:latin typeface="BIZ UDゴシック" panose="020B0400000000000000" pitchFamily="49" charset="-128"/>
                <a:ea typeface="BIZ UDゴシック" panose="020B0400000000000000" pitchFamily="49" charset="-128"/>
              </a:rPr>
              <a:t>　年次処理、月次処理などの実施時期が明確になる</a:t>
            </a:r>
            <a:endParaRPr kumimoji="1" lang="en-US" altLang="ja-JP" sz="2400" b="1">
              <a:latin typeface="BIZ UDゴシック" panose="020B0400000000000000" pitchFamily="49" charset="-128"/>
              <a:ea typeface="BIZ UDゴシック" panose="020B0400000000000000" pitchFamily="49" charset="-128"/>
            </a:endParaRPr>
          </a:p>
          <a:p>
            <a:endParaRPr kumimoji="1" lang="en-US" altLang="ja-JP" sz="2400" b="1">
              <a:latin typeface="BIZ UDゴシック" panose="020B0400000000000000" pitchFamily="49" charset="-128"/>
              <a:ea typeface="BIZ UDゴシック" panose="020B0400000000000000" pitchFamily="49" charset="-128"/>
            </a:endParaRPr>
          </a:p>
          <a:p>
            <a:r>
              <a:rPr kumimoji="1" lang="ja-JP" altLang="en-US" sz="2400" b="1">
                <a:latin typeface="BIZ UDゴシック" panose="020B0400000000000000" pitchFamily="49" charset="-128"/>
                <a:ea typeface="BIZ UDゴシック" panose="020B0400000000000000" pitchFamily="49" charset="-128"/>
              </a:rPr>
              <a:t>▶ データ提供日、本番処理期限</a:t>
            </a:r>
            <a:endParaRPr kumimoji="1" lang="en-US" altLang="ja-JP" sz="2400" b="1">
              <a:latin typeface="BIZ UDゴシック" panose="020B0400000000000000" pitchFamily="49" charset="-128"/>
              <a:ea typeface="BIZ UDゴシック" panose="020B0400000000000000" pitchFamily="49" charset="-128"/>
            </a:endParaRPr>
          </a:p>
          <a:p>
            <a:r>
              <a:rPr kumimoji="1" lang="ja-JP" altLang="en-US" sz="2400" b="1">
                <a:latin typeface="BIZ UDゴシック" panose="020B0400000000000000" pitchFamily="49" charset="-128"/>
                <a:ea typeface="BIZ UDゴシック" panose="020B0400000000000000" pitchFamily="49" charset="-128"/>
              </a:rPr>
              <a:t>　事前のテスト実施時期が明確になる</a:t>
            </a:r>
          </a:p>
        </p:txBody>
      </p:sp>
      <p:sp>
        <p:nvSpPr>
          <p:cNvPr id="6" name="テキスト ボックス 5">
            <a:extLst>
              <a:ext uri="{FF2B5EF4-FFF2-40B4-BE49-F238E27FC236}">
                <a16:creationId xmlns:a16="http://schemas.microsoft.com/office/drawing/2014/main" id="{E9D03737-93E6-44CC-A6EF-454E8484E71E}"/>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運用を支える運用時のルール</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0" name="ホームベース 8">
            <a:extLst>
              <a:ext uri="{FF2B5EF4-FFF2-40B4-BE49-F238E27FC236}">
                <a16:creationId xmlns:a16="http://schemas.microsoft.com/office/drawing/2014/main" id="{331E5DD3-EF7E-4A07-B0A0-FC8359698026}"/>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1" name="ホームベース 8">
            <a:extLst>
              <a:ext uri="{FF2B5EF4-FFF2-40B4-BE49-F238E27FC236}">
                <a16:creationId xmlns:a16="http://schemas.microsoft.com/office/drawing/2014/main" id="{05997370-55E1-4B91-9DEB-9C5BAA82BF7B}"/>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A92CBFE9-C5C6-4EA9-91B0-0B8800186075}"/>
              </a:ext>
            </a:extLst>
          </p:cNvPr>
          <p:cNvSpPr/>
          <p:nvPr/>
        </p:nvSpPr>
        <p:spPr>
          <a:xfrm rot="5400000">
            <a:off x="906614" y="4915327"/>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14A57064-6EFD-42BA-A99A-B881D9749EE6}"/>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3409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a:extLst>
              <a:ext uri="{FF2B5EF4-FFF2-40B4-BE49-F238E27FC236}">
                <a16:creationId xmlns:a16="http://schemas.microsoft.com/office/drawing/2014/main" id="{DFA6D27A-83ED-4F64-81FC-55778913DBCD}"/>
              </a:ext>
            </a:extLst>
          </p:cNvPr>
          <p:cNvSpPr txBox="1"/>
          <p:nvPr/>
        </p:nvSpPr>
        <p:spPr>
          <a:xfrm>
            <a:off x="-1" y="895687"/>
            <a:ext cx="12192000" cy="742191"/>
          </a:xfrm>
          <a:prstGeom prst="rect">
            <a:avLst/>
          </a:prstGeom>
          <a:noFill/>
        </p:spPr>
        <p:txBody>
          <a:bodyPr wrap="none" lIns="36000" tIns="36000" rIns="36000" bIns="36000" rtlCol="0" anchor="ctr" anchorCtr="0">
            <a:noAutofit/>
          </a:bodyPr>
          <a:lstStyle/>
          <a:p>
            <a:endParaRPr kumimoji="1" lang="en-US" altLang="ja-JP" sz="2800" b="1">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6C0833F4-565D-4CE1-8248-953908856B1B}"/>
              </a:ext>
            </a:extLst>
          </p:cNvPr>
          <p:cNvSpPr txBox="1"/>
          <p:nvPr/>
        </p:nvSpPr>
        <p:spPr>
          <a:xfrm>
            <a:off x="3048000" y="1816615"/>
            <a:ext cx="8768705" cy="3844835"/>
          </a:xfrm>
          <a:prstGeom prst="rect">
            <a:avLst/>
          </a:prstGeom>
          <a:noFill/>
        </p:spPr>
        <p:txBody>
          <a:bodyPr wrap="square" rtlCol="0">
            <a:spAutoFit/>
          </a:bodyPr>
          <a:lstStyle/>
          <a:p>
            <a:pPr>
              <a:lnSpc>
                <a:spcPct val="200000"/>
              </a:lnSpc>
            </a:pPr>
            <a:r>
              <a:rPr kumimoji="1" lang="ja-JP" altLang="en-US" sz="3200" b="1">
                <a:latin typeface="BIZ UDゴシック" panose="020B0400000000000000" pitchFamily="49" charset="-128"/>
                <a:ea typeface="BIZ UDゴシック" panose="020B0400000000000000" pitchFamily="49" charset="-128"/>
              </a:rPr>
              <a:t>● 担当者が変わっても正しい処理を持続でき</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るように運用時のルール作り</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a:t>
            </a:r>
            <a:r>
              <a:rPr kumimoji="1" lang="en-US" altLang="ja-JP" sz="3200" b="1">
                <a:latin typeface="BIZ UDゴシック" panose="020B0400000000000000" pitchFamily="49" charset="-128"/>
                <a:ea typeface="BIZ UDゴシック" panose="020B0400000000000000" pitchFamily="49" charset="-128"/>
              </a:rPr>
              <a:t>RPA</a:t>
            </a:r>
            <a:r>
              <a:rPr kumimoji="1" lang="ja-JP" altLang="en-US" sz="3200" b="1">
                <a:latin typeface="BIZ UDゴシック" panose="020B0400000000000000" pitchFamily="49" charset="-128"/>
                <a:ea typeface="BIZ UDゴシック" panose="020B0400000000000000" pitchFamily="49" charset="-128"/>
              </a:rPr>
              <a:t>の正しい処理のために、事前の確認、</a:t>
            </a:r>
            <a:endParaRPr kumimoji="1" lang="en-US" altLang="ja-JP" sz="3200" b="1">
              <a:latin typeface="BIZ UDゴシック" panose="020B0400000000000000" pitchFamily="49" charset="-128"/>
              <a:ea typeface="BIZ UDゴシック" panose="020B0400000000000000" pitchFamily="49" charset="-128"/>
            </a:endParaRPr>
          </a:p>
          <a:p>
            <a:pPr>
              <a:lnSpc>
                <a:spcPct val="200000"/>
              </a:lnSpc>
            </a:pPr>
            <a:r>
              <a:rPr kumimoji="1" lang="ja-JP" altLang="en-US" sz="3200" b="1">
                <a:latin typeface="BIZ UDゴシック" panose="020B0400000000000000" pitchFamily="49" charset="-128"/>
                <a:ea typeface="BIZ UDゴシック" panose="020B0400000000000000" pitchFamily="49" charset="-128"/>
              </a:rPr>
              <a:t>　 事後の確認が重要</a:t>
            </a:r>
            <a:endParaRPr kumimoji="1" lang="en-US" altLang="ja-JP" sz="3200" b="1">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967F2B7C-2D6F-49B7-984E-0BCA71AF5FF1}"/>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正しい運用を継続できる仕組みづくり</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10" name="ホームベース 8">
            <a:extLst>
              <a:ext uri="{FF2B5EF4-FFF2-40B4-BE49-F238E27FC236}">
                <a16:creationId xmlns:a16="http://schemas.microsoft.com/office/drawing/2014/main" id="{18BFEE44-F51A-4EA4-8668-5CC5FB29E9A8}"/>
              </a:ext>
            </a:extLst>
          </p:cNvPr>
          <p:cNvSpPr/>
          <p:nvPr/>
        </p:nvSpPr>
        <p:spPr>
          <a:xfrm rot="5400000">
            <a:off x="906614" y="2119263"/>
            <a:ext cx="1079539"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ホームベース 8">
            <a:extLst>
              <a:ext uri="{FF2B5EF4-FFF2-40B4-BE49-F238E27FC236}">
                <a16:creationId xmlns:a16="http://schemas.microsoft.com/office/drawing/2014/main" id="{9740FEC9-0FF6-480F-A855-D2E24FFE9A8D}"/>
              </a:ext>
            </a:extLst>
          </p:cNvPr>
          <p:cNvSpPr/>
          <p:nvPr/>
        </p:nvSpPr>
        <p:spPr>
          <a:xfrm rot="5400000">
            <a:off x="906613" y="3517295"/>
            <a:ext cx="1079540"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3" name="ホームベース 8">
            <a:extLst>
              <a:ext uri="{FF2B5EF4-FFF2-40B4-BE49-F238E27FC236}">
                <a16:creationId xmlns:a16="http://schemas.microsoft.com/office/drawing/2014/main" id="{2E9FE39B-402A-4D8C-A41B-E4E35C3C0687}"/>
              </a:ext>
            </a:extLst>
          </p:cNvPr>
          <p:cNvSpPr/>
          <p:nvPr/>
        </p:nvSpPr>
        <p:spPr>
          <a:xfrm rot="5400000">
            <a:off x="906614" y="4915327"/>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14" name="ホームベース 8">
            <a:extLst>
              <a:ext uri="{FF2B5EF4-FFF2-40B4-BE49-F238E27FC236}">
                <a16:creationId xmlns:a16="http://schemas.microsoft.com/office/drawing/2014/main" id="{D5478E38-1266-4FC5-B629-E82DB5DF720D}"/>
              </a:ext>
            </a:extLst>
          </p:cNvPr>
          <p:cNvSpPr/>
          <p:nvPr/>
        </p:nvSpPr>
        <p:spPr>
          <a:xfrm rot="5400000">
            <a:off x="906613" y="721230"/>
            <a:ext cx="1079541" cy="2160000"/>
          </a:xfrm>
          <a:prstGeom prst="homePlate">
            <a:avLst>
              <a:gd name="adj" fmla="val 235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9C4388B0-7289-4F3B-80E3-4EA9EF628946}"/>
              </a:ext>
            </a:extLst>
          </p:cNvPr>
          <p:cNvSpPr/>
          <p:nvPr/>
        </p:nvSpPr>
        <p:spPr>
          <a:xfrm>
            <a:off x="114383" y="84841"/>
            <a:ext cx="2520000" cy="556182"/>
          </a:xfrm>
          <a:prstGeom prst="roundRect">
            <a:avLst>
              <a:gd name="adj" fmla="val 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4000"/>
              </a:lnSpc>
            </a:pPr>
            <a:r>
              <a:rPr kumimoji="1" lang="ja-JP" altLang="en-US" sz="2800" b="1">
                <a:solidFill>
                  <a:schemeClr val="bg1"/>
                </a:solidFill>
                <a:latin typeface="BIZ UDゴシック" panose="020B0400000000000000" pitchFamily="49" charset="-128"/>
                <a:ea typeface="BIZ UDゴシック" panose="020B0400000000000000" pitchFamily="49" charset="-128"/>
              </a:rPr>
              <a:t>ポイント５</a:t>
            </a:r>
          </a:p>
        </p:txBody>
      </p:sp>
    </p:spTree>
    <p:extLst>
      <p:ext uri="{BB962C8B-B14F-4D97-AF65-F5344CB8AC3E}">
        <p14:creationId xmlns:p14="http://schemas.microsoft.com/office/powerpoint/2010/main" val="178652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C98B5007-44B8-4F5F-8883-B70BCCC48BD1}"/>
              </a:ext>
            </a:extLst>
          </p:cNvPr>
          <p:cNvGraphicFramePr>
            <a:graphicFrameLocks/>
          </p:cNvGraphicFramePr>
          <p:nvPr>
            <p:extLst>
              <p:ext uri="{D42A27DB-BD31-4B8C-83A1-F6EECF244321}">
                <p14:modId xmlns:p14="http://schemas.microsoft.com/office/powerpoint/2010/main" val="2665452111"/>
              </p:ext>
            </p:extLst>
          </p:nvPr>
        </p:nvGraphicFramePr>
        <p:xfrm>
          <a:off x="365760" y="1483971"/>
          <a:ext cx="11450320" cy="4643779"/>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2BB66684-C28D-40BF-9AB8-343F96173307}"/>
              </a:ext>
            </a:extLst>
          </p:cNvPr>
          <p:cNvSpPr txBox="1"/>
          <p:nvPr/>
        </p:nvSpPr>
        <p:spPr>
          <a:xfrm>
            <a:off x="1480008" y="6179508"/>
            <a:ext cx="9909352" cy="584775"/>
          </a:xfrm>
          <a:prstGeom prst="rect">
            <a:avLst/>
          </a:prstGeom>
          <a:noFill/>
        </p:spPr>
        <p:txBody>
          <a:bodyPr wrap="square">
            <a:spAutoFit/>
          </a:bodyPr>
          <a:lstStyle/>
          <a:p>
            <a:r>
              <a:rPr lang="en-US" altLang="ja-JP" sz="16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a:latin typeface="BIZ UDゴシック" panose="020B0400000000000000" pitchFamily="49" charset="-128"/>
                <a:ea typeface="BIZ UDゴシック" panose="020B0400000000000000" pitchFamily="49" charset="-128"/>
                <a:cs typeface="Times New Roman" panose="02020603050405020304" pitchFamily="18" charset="0"/>
              </a:rPr>
              <a:t>効果</a:t>
            </a:r>
            <a:r>
              <a:rPr lang="en-US" altLang="ja-JP" sz="16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600">
                <a:effectLst/>
                <a:latin typeface="BIZ UDゴシック" panose="020B0400000000000000" pitchFamily="49" charset="-128"/>
                <a:ea typeface="BIZ UDゴシック" panose="020B0400000000000000" pitchFamily="49" charset="-128"/>
                <a:cs typeface="Times New Roman" panose="02020603050405020304" pitchFamily="18" charset="0"/>
              </a:rPr>
              <a:t>一人当たりの給与額の時間単価</a:t>
            </a:r>
            <a:r>
              <a:rPr lang="en-US" altLang="ja-JP" sz="1600">
                <a:effectLst/>
                <a:latin typeface="BIZ UDゴシック" panose="020B0400000000000000" pitchFamily="49" charset="-128"/>
                <a:ea typeface="BIZ UDゴシック" panose="020B0400000000000000" pitchFamily="49" charset="-128"/>
                <a:cs typeface="Times New Roman" panose="02020603050405020304" pitchFamily="18" charset="0"/>
              </a:rPr>
              <a:t>3,156</a:t>
            </a:r>
            <a:r>
              <a:rPr lang="ja-JP" altLang="ja-JP" sz="1600">
                <a:effectLst/>
                <a:latin typeface="BIZ UDゴシック" panose="020B0400000000000000" pitchFamily="49" charset="-128"/>
                <a:ea typeface="BIZ UDゴシック" panose="020B0400000000000000" pitchFamily="49" charset="-128"/>
                <a:cs typeface="Times New Roman" panose="02020603050405020304" pitchFamily="18" charset="0"/>
              </a:rPr>
              <a:t>円（令和</a:t>
            </a:r>
            <a:r>
              <a:rPr lang="en-US" altLang="ja-JP" sz="160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ja-JP" sz="1600">
                <a:effectLst/>
                <a:latin typeface="BIZ UDゴシック" panose="020B0400000000000000" pitchFamily="49" charset="-128"/>
                <a:ea typeface="BIZ UDゴシック" panose="020B0400000000000000" pitchFamily="49" charset="-128"/>
                <a:cs typeface="Times New Roman" panose="02020603050405020304" pitchFamily="18" charset="0"/>
              </a:rPr>
              <a:t>年度 別府市人事行政の運営等の状況について）</a:t>
            </a:r>
            <a:endParaRPr lang="en-US" altLang="ja-JP" sz="16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6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a:latin typeface="BIZ UDゴシック" panose="020B0400000000000000" pitchFamily="49" charset="-128"/>
                <a:ea typeface="BIZ UDゴシック" panose="020B0400000000000000" pitchFamily="49" charset="-128"/>
                <a:cs typeface="Times New Roman" panose="02020603050405020304" pitchFamily="18" charset="0"/>
              </a:rPr>
              <a:t>費用</a:t>
            </a:r>
            <a:r>
              <a:rPr lang="en-US" altLang="ja-JP" sz="1600">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en-US" sz="1600">
                <a:latin typeface="BIZ UDゴシック" panose="020B0400000000000000" pitchFamily="49" charset="-128"/>
                <a:ea typeface="BIZ UDゴシック" panose="020B0400000000000000" pitchFamily="49" charset="-128"/>
                <a:cs typeface="Times New Roman" panose="02020603050405020304" pitchFamily="18" charset="0"/>
              </a:rPr>
              <a:t>のライセンス費用、</a:t>
            </a:r>
            <a:r>
              <a:rPr lang="en-US" altLang="ja-JP" sz="1600">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en-US" sz="1600">
                <a:latin typeface="BIZ UDゴシック" panose="020B0400000000000000" pitchFamily="49" charset="-128"/>
                <a:ea typeface="BIZ UDゴシック" panose="020B0400000000000000" pitchFamily="49" charset="-128"/>
                <a:cs typeface="Times New Roman" panose="02020603050405020304" pitchFamily="18" charset="0"/>
              </a:rPr>
              <a:t>シナリオの作成、問い合わせ対応などの委託費用</a:t>
            </a:r>
            <a:endParaRPr lang="ja-JP" altLang="en-US" sz="160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0A290BFF-FA02-447C-A9B5-449285714A3C}"/>
              </a:ext>
            </a:extLst>
          </p:cNvPr>
          <p:cNvSpPr/>
          <p:nvPr/>
        </p:nvSpPr>
        <p:spPr>
          <a:xfrm>
            <a:off x="1960880" y="1693016"/>
            <a:ext cx="9428480" cy="38709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6191067-439D-4C95-93E1-BE3D01B3F122}"/>
              </a:ext>
            </a:extLst>
          </p:cNvPr>
          <p:cNvSpPr txBox="1"/>
          <p:nvPr/>
        </p:nvSpPr>
        <p:spPr>
          <a:xfrm>
            <a:off x="1960880" y="847438"/>
            <a:ext cx="9428480" cy="584775"/>
          </a:xfrm>
          <a:prstGeom prst="rect">
            <a:avLst/>
          </a:prstGeom>
          <a:noFill/>
        </p:spPr>
        <p:txBody>
          <a:bodyPr wrap="square" rtlCol="0">
            <a:spAutoFit/>
          </a:bodyPr>
          <a:lstStyle/>
          <a:p>
            <a:pPr algn="ctr"/>
            <a:r>
              <a:rPr kumimoji="1" lang="ja-JP" altLang="en-US" sz="2400" b="1">
                <a:latin typeface="BIZ UDゴシック" panose="020B0400000000000000" pitchFamily="49" charset="-128"/>
                <a:ea typeface="BIZ UDゴシック" panose="020B0400000000000000" pitchFamily="49" charset="-128"/>
              </a:rPr>
              <a:t>費用対効果額　</a:t>
            </a:r>
            <a:r>
              <a:rPr kumimoji="1" lang="en-US" altLang="ja-JP" sz="3200" b="1">
                <a:solidFill>
                  <a:srgbClr val="FF0000"/>
                </a:solidFill>
                <a:latin typeface="BIZ UDゴシック" panose="020B0400000000000000" pitchFamily="49" charset="-128"/>
                <a:ea typeface="BIZ UDゴシック" panose="020B0400000000000000" pitchFamily="49" charset="-128"/>
              </a:rPr>
              <a:t>21,751,856</a:t>
            </a:r>
            <a:r>
              <a:rPr kumimoji="1" lang="en-US" altLang="ja-JP" sz="1600" b="1">
                <a:latin typeface="BIZ UDゴシック" panose="020B0400000000000000" pitchFamily="49" charset="-128"/>
                <a:ea typeface="BIZ UDゴシック" panose="020B0400000000000000" pitchFamily="49" charset="-128"/>
              </a:rPr>
              <a:t> </a:t>
            </a:r>
            <a:r>
              <a:rPr kumimoji="1" lang="ja-JP" altLang="en-US" sz="1600" b="1">
                <a:latin typeface="BIZ UDゴシック" panose="020B0400000000000000" pitchFamily="49" charset="-128"/>
                <a:ea typeface="BIZ UDゴシック" panose="020B0400000000000000" pitchFamily="49" charset="-128"/>
              </a:rPr>
              <a:t>円（換算　効果額</a:t>
            </a:r>
            <a:r>
              <a:rPr kumimoji="1" lang="en-US" altLang="ja-JP" sz="1600" b="1">
                <a:latin typeface="BIZ UDゴシック" panose="020B0400000000000000" pitchFamily="49" charset="-128"/>
                <a:ea typeface="BIZ UDゴシック" panose="020B0400000000000000" pitchFamily="49" charset="-128"/>
              </a:rPr>
              <a:t>38,900,856</a:t>
            </a:r>
            <a:r>
              <a:rPr kumimoji="1" lang="ja-JP" altLang="en-US" sz="1600" b="1">
                <a:latin typeface="BIZ UDゴシック" panose="020B0400000000000000" pitchFamily="49" charset="-128"/>
                <a:ea typeface="BIZ UDゴシック" panose="020B0400000000000000" pitchFamily="49" charset="-128"/>
              </a:rPr>
              <a:t>円</a:t>
            </a:r>
            <a:r>
              <a:rPr kumimoji="1" lang="en-US" altLang="ja-JP" sz="1600" b="1">
                <a:latin typeface="BIZ UDゴシック" panose="020B0400000000000000" pitchFamily="49" charset="-128"/>
                <a:ea typeface="BIZ UDゴシック" panose="020B0400000000000000" pitchFamily="49" charset="-128"/>
              </a:rPr>
              <a:t>,</a:t>
            </a:r>
            <a:r>
              <a:rPr kumimoji="1" lang="ja-JP" altLang="en-US" sz="1600" b="1">
                <a:latin typeface="BIZ UDゴシック" panose="020B0400000000000000" pitchFamily="49" charset="-128"/>
                <a:ea typeface="BIZ UDゴシック" panose="020B0400000000000000" pitchFamily="49" charset="-128"/>
              </a:rPr>
              <a:t>費用額</a:t>
            </a:r>
            <a:r>
              <a:rPr kumimoji="1" lang="en-US" altLang="ja-JP" sz="1600" b="1">
                <a:latin typeface="BIZ UDゴシック" panose="020B0400000000000000" pitchFamily="49" charset="-128"/>
                <a:ea typeface="BIZ UDゴシック" panose="020B0400000000000000" pitchFamily="49" charset="-128"/>
              </a:rPr>
              <a:t>17,149,000</a:t>
            </a:r>
            <a:r>
              <a:rPr kumimoji="1" lang="ja-JP" altLang="en-US" sz="1600" b="1">
                <a:latin typeface="BIZ UDゴシック" panose="020B0400000000000000" pitchFamily="49" charset="-128"/>
                <a:ea typeface="BIZ UDゴシック" panose="020B0400000000000000" pitchFamily="49" charset="-128"/>
              </a:rPr>
              <a:t>円）</a:t>
            </a:r>
            <a:endParaRPr kumimoji="1" lang="en-US" altLang="ja-JP" sz="1600" b="1">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2B134893-721C-4373-A645-D47BA28647D2}"/>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定量的効果　</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0688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 ホワイトボード&#10;&#10;自動的に生成された説明">
            <a:extLst>
              <a:ext uri="{FF2B5EF4-FFF2-40B4-BE49-F238E27FC236}">
                <a16:creationId xmlns:a16="http://schemas.microsoft.com/office/drawing/2014/main" id="{6E2D4CDB-FAB1-4C6D-BF04-A6BAD74F869F}"/>
              </a:ext>
            </a:extLst>
          </p:cNvPr>
          <p:cNvPicPr>
            <a:picLocks noChangeAspect="1"/>
          </p:cNvPicPr>
          <p:nvPr/>
        </p:nvPicPr>
        <p:blipFill rotWithShape="1">
          <a:blip r:embed="rId3">
            <a:extLst>
              <a:ext uri="{28A0092B-C50C-407E-A947-70E740481C1C}">
                <a14:useLocalDpi xmlns:a14="http://schemas.microsoft.com/office/drawing/2010/main" val="0"/>
              </a:ext>
            </a:extLst>
          </a:blip>
          <a:srcRect l="9931" r="14999"/>
          <a:stretch/>
        </p:blipFill>
        <p:spPr>
          <a:xfrm>
            <a:off x="294641" y="973224"/>
            <a:ext cx="3131474" cy="3128644"/>
          </a:xfrm>
          <a:prstGeom prst="ellipse">
            <a:avLst/>
          </a:prstGeom>
          <a:ln w="76200">
            <a:solidFill>
              <a:srgbClr val="00B0F0"/>
            </a:solidFill>
          </a:ln>
        </p:spPr>
      </p:pic>
      <p:sp>
        <p:nvSpPr>
          <p:cNvPr id="2" name="テキスト ボックス 1">
            <a:extLst>
              <a:ext uri="{FF2B5EF4-FFF2-40B4-BE49-F238E27FC236}">
                <a16:creationId xmlns:a16="http://schemas.microsoft.com/office/drawing/2014/main" id="{816BE95F-CBBD-495D-A435-C09F70D63D0F}"/>
              </a:ext>
            </a:extLst>
          </p:cNvPr>
          <p:cNvSpPr txBox="1"/>
          <p:nvPr/>
        </p:nvSpPr>
        <p:spPr>
          <a:xfrm>
            <a:off x="1" y="0"/>
            <a:ext cx="12192000" cy="721360"/>
          </a:xfrm>
          <a:prstGeom prst="rect">
            <a:avLst/>
          </a:prstGeom>
          <a:noFill/>
        </p:spPr>
        <p:txBody>
          <a:bodyPr wrap="squar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定性的な効果と心理的な効果</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pic>
        <p:nvPicPr>
          <p:cNvPr id="4" name="図 3" descr="テキスト, ホワイトボード&#10;&#10;自動的に生成された説明">
            <a:extLst>
              <a:ext uri="{FF2B5EF4-FFF2-40B4-BE49-F238E27FC236}">
                <a16:creationId xmlns:a16="http://schemas.microsoft.com/office/drawing/2014/main" id="{842F42E0-B289-4EA1-8FA3-18C8D93E5332}"/>
              </a:ext>
            </a:extLst>
          </p:cNvPr>
          <p:cNvPicPr>
            <a:picLocks noChangeAspect="1"/>
          </p:cNvPicPr>
          <p:nvPr/>
        </p:nvPicPr>
        <p:blipFill rotWithShape="1">
          <a:blip r:embed="rId4">
            <a:extLst>
              <a:ext uri="{28A0092B-C50C-407E-A947-70E740481C1C}">
                <a14:useLocalDpi xmlns:a14="http://schemas.microsoft.com/office/drawing/2010/main" val="0"/>
              </a:ext>
            </a:extLst>
          </a:blip>
          <a:srcRect l="15074" r="9858"/>
          <a:stretch/>
        </p:blipFill>
        <p:spPr>
          <a:xfrm>
            <a:off x="2397616" y="3628724"/>
            <a:ext cx="3131474" cy="3128644"/>
          </a:xfrm>
          <a:prstGeom prst="ellipse">
            <a:avLst/>
          </a:prstGeom>
          <a:ln w="76200">
            <a:solidFill>
              <a:srgbClr val="FFFF00"/>
            </a:solidFill>
          </a:ln>
        </p:spPr>
      </p:pic>
      <p:pic>
        <p:nvPicPr>
          <p:cNvPr id="16" name="図 15" descr="テキスト, 手紙, ホワイトボード&#10;&#10;自動的に生成された説明">
            <a:extLst>
              <a:ext uri="{FF2B5EF4-FFF2-40B4-BE49-F238E27FC236}">
                <a16:creationId xmlns:a16="http://schemas.microsoft.com/office/drawing/2014/main" id="{7D1EBA3E-EB8E-43C0-BFBA-F8C8C82AA820}"/>
              </a:ext>
            </a:extLst>
          </p:cNvPr>
          <p:cNvPicPr>
            <a:picLocks noChangeAspect="1"/>
          </p:cNvPicPr>
          <p:nvPr/>
        </p:nvPicPr>
        <p:blipFill rotWithShape="1">
          <a:blip r:embed="rId5">
            <a:extLst>
              <a:ext uri="{28A0092B-C50C-407E-A947-70E740481C1C}">
                <a14:useLocalDpi xmlns:a14="http://schemas.microsoft.com/office/drawing/2010/main" val="0"/>
              </a:ext>
            </a:extLst>
          </a:blip>
          <a:srcRect l="7757" r="17175"/>
          <a:stretch/>
        </p:blipFill>
        <p:spPr>
          <a:xfrm>
            <a:off x="4500591" y="973224"/>
            <a:ext cx="3131474" cy="3128644"/>
          </a:xfrm>
          <a:prstGeom prst="ellipse">
            <a:avLst/>
          </a:prstGeom>
          <a:ln w="76200">
            <a:solidFill>
              <a:schemeClr val="tx1"/>
            </a:solidFill>
          </a:ln>
        </p:spPr>
      </p:pic>
      <p:pic>
        <p:nvPicPr>
          <p:cNvPr id="12" name="図 11" descr="テキスト, ホワイトボード&#10;&#10;自動的に生成された説明">
            <a:extLst>
              <a:ext uri="{FF2B5EF4-FFF2-40B4-BE49-F238E27FC236}">
                <a16:creationId xmlns:a16="http://schemas.microsoft.com/office/drawing/2014/main" id="{B1410BA3-853B-493C-8881-1D521DE56A31}"/>
              </a:ext>
            </a:extLst>
          </p:cNvPr>
          <p:cNvPicPr>
            <a:picLocks noChangeAspect="1"/>
          </p:cNvPicPr>
          <p:nvPr/>
        </p:nvPicPr>
        <p:blipFill rotWithShape="1">
          <a:blip r:embed="rId6">
            <a:extLst>
              <a:ext uri="{28A0092B-C50C-407E-A947-70E740481C1C}">
                <a14:useLocalDpi xmlns:a14="http://schemas.microsoft.com/office/drawing/2010/main" val="0"/>
              </a:ext>
            </a:extLst>
          </a:blip>
          <a:srcRect l="11921" r="13011"/>
          <a:stretch/>
        </p:blipFill>
        <p:spPr>
          <a:xfrm>
            <a:off x="6603566" y="3628724"/>
            <a:ext cx="3131474" cy="3128644"/>
          </a:xfrm>
          <a:prstGeom prst="ellipse">
            <a:avLst/>
          </a:prstGeom>
          <a:ln w="76200">
            <a:solidFill>
              <a:srgbClr val="00B050"/>
            </a:solidFill>
          </a:ln>
        </p:spPr>
      </p:pic>
      <p:pic>
        <p:nvPicPr>
          <p:cNvPr id="10" name="図 9" descr="テキスト, ホワイトボード&#10;&#10;自動的に生成された説明">
            <a:extLst>
              <a:ext uri="{FF2B5EF4-FFF2-40B4-BE49-F238E27FC236}">
                <a16:creationId xmlns:a16="http://schemas.microsoft.com/office/drawing/2014/main" id="{88D4FCAF-AF99-4A98-B8F6-0224B73BB451}"/>
              </a:ext>
            </a:extLst>
          </p:cNvPr>
          <p:cNvPicPr>
            <a:picLocks noChangeAspect="1"/>
          </p:cNvPicPr>
          <p:nvPr/>
        </p:nvPicPr>
        <p:blipFill rotWithShape="1">
          <a:blip r:embed="rId7">
            <a:extLst>
              <a:ext uri="{28A0092B-C50C-407E-A947-70E740481C1C}">
                <a14:useLocalDpi xmlns:a14="http://schemas.microsoft.com/office/drawing/2010/main" val="0"/>
              </a:ext>
            </a:extLst>
          </a:blip>
          <a:srcRect l="11994" r="12937"/>
          <a:stretch/>
        </p:blipFill>
        <p:spPr>
          <a:xfrm>
            <a:off x="8706540" y="973224"/>
            <a:ext cx="3131474" cy="3128644"/>
          </a:xfrm>
          <a:prstGeom prst="ellipse">
            <a:avLst/>
          </a:prstGeom>
          <a:ln w="76200">
            <a:solidFill>
              <a:srgbClr val="FF0000"/>
            </a:solidFill>
          </a:ln>
        </p:spPr>
      </p:pic>
    </p:spTree>
    <p:extLst>
      <p:ext uri="{BB962C8B-B14F-4D97-AF65-F5344CB8AC3E}">
        <p14:creationId xmlns:p14="http://schemas.microsoft.com/office/powerpoint/2010/main" val="2308770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6C346F7-DE58-4D25-B91E-A8401F62C04D}"/>
              </a:ext>
            </a:extLst>
          </p:cNvPr>
          <p:cNvSpPr txBox="1"/>
          <p:nvPr/>
        </p:nvSpPr>
        <p:spPr>
          <a:xfrm>
            <a:off x="0" y="-2256"/>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３つの目的の先にある目的</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D16DFFF9-7F2B-42B9-911D-279EEE523311}"/>
              </a:ext>
            </a:extLst>
          </p:cNvPr>
          <p:cNvSpPr txBox="1"/>
          <p:nvPr/>
        </p:nvSpPr>
        <p:spPr>
          <a:xfrm>
            <a:off x="2191651" y="1844926"/>
            <a:ext cx="7808697" cy="3168147"/>
          </a:xfrm>
          <a:prstGeom prst="rect">
            <a:avLst/>
          </a:prstGeom>
          <a:noFill/>
        </p:spPr>
        <p:txBody>
          <a:bodyPr wrap="none" lIns="72000" tIns="72000" rIns="72000" bIns="72000" anchor="t" anchorCtr="0">
            <a:noAutofit/>
          </a:bodyPr>
          <a:lstStyle/>
          <a:p>
            <a:pPr algn="ctr">
              <a:lnSpc>
                <a:spcPct val="250000"/>
              </a:lnSpc>
            </a:pPr>
            <a:r>
              <a:rPr lang="ja-JP" altLang="en-US" sz="36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自発的に業務改善を実施できる</a:t>
            </a:r>
            <a:endParaRPr lang="en-US" altLang="ja-JP" sz="36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250000"/>
              </a:lnSpc>
            </a:pPr>
            <a:r>
              <a:rPr lang="ja-JP" altLang="en-US" sz="36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自立した組織風土の醸成</a:t>
            </a:r>
            <a:endParaRPr lang="en-US" altLang="ja-JP" sz="36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5720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7F076F0-D585-4325-975C-D021B2032DB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581448" y="3919851"/>
            <a:ext cx="1029100" cy="1029100"/>
          </a:xfrm>
          <a:prstGeom prst="rect">
            <a:avLst/>
          </a:prstGeom>
        </p:spPr>
      </p:pic>
      <p:sp>
        <p:nvSpPr>
          <p:cNvPr id="3" name="テキスト ボックス 2">
            <a:extLst>
              <a:ext uri="{FF2B5EF4-FFF2-40B4-BE49-F238E27FC236}">
                <a16:creationId xmlns:a16="http://schemas.microsoft.com/office/drawing/2014/main" id="{97B1A1DB-60DA-4F9F-A3CC-81AD74A018D6}"/>
              </a:ext>
            </a:extLst>
          </p:cNvPr>
          <p:cNvSpPr txBox="1"/>
          <p:nvPr/>
        </p:nvSpPr>
        <p:spPr>
          <a:xfrm>
            <a:off x="1780374" y="2629049"/>
            <a:ext cx="8631248" cy="799951"/>
          </a:xfrm>
          <a:prstGeom prst="rect">
            <a:avLst/>
          </a:prstGeom>
          <a:noFill/>
        </p:spPr>
        <p:txBody>
          <a:bodyPr wrap="none" lIns="72000" tIns="72000" rIns="72000" bIns="72000" anchor="t" anchorCtr="0">
            <a:noAutofit/>
          </a:bodyPr>
          <a:lstStyle/>
          <a:p>
            <a:pPr algn="ctr"/>
            <a:r>
              <a:rPr lang="ja-JP" altLang="en-US" sz="44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ご清聴ありがとうございました。</a:t>
            </a:r>
            <a:endParaRPr lang="en-US" altLang="ja-JP" sz="4400" b="1">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F5D1081-2EF9-49C1-96E9-39D1BEEE0D31}"/>
              </a:ext>
            </a:extLst>
          </p:cNvPr>
          <p:cNvSpPr txBox="1"/>
          <p:nvPr/>
        </p:nvSpPr>
        <p:spPr>
          <a:xfrm>
            <a:off x="0" y="5439802"/>
            <a:ext cx="12192000" cy="584775"/>
          </a:xfrm>
          <a:prstGeom prst="rect">
            <a:avLst/>
          </a:prstGeom>
          <a:noFill/>
        </p:spPr>
        <p:txBody>
          <a:bodyPr wrap="square" rtlCol="0">
            <a:spAutoFit/>
          </a:bodyPr>
          <a:lstStyle/>
          <a:p>
            <a:pPr algn="ctr"/>
            <a:r>
              <a:rPr kumimoji="1" lang="ja-JP" altLang="en-US" sz="3200" b="1">
                <a:latin typeface="BIZ UDゴシック" panose="020B0400000000000000" pitchFamily="49" charset="-128"/>
                <a:ea typeface="BIZ UDゴシック" panose="020B0400000000000000" pitchFamily="49" charset="-128"/>
              </a:rPr>
              <a:t>大分県 別府市</a:t>
            </a:r>
            <a:endParaRPr kumimoji="1" lang="en-US" altLang="ja-JP" sz="3200" b="1">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1031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46207C-EC48-4B21-94CA-70FF7566D1C2}"/>
              </a:ext>
            </a:extLst>
          </p:cNvPr>
          <p:cNvSpPr txBox="1"/>
          <p:nvPr/>
        </p:nvSpPr>
        <p:spPr>
          <a:xfrm>
            <a:off x="0" y="2006078"/>
            <a:ext cx="12192000" cy="2845844"/>
          </a:xfrm>
          <a:prstGeom prst="rect">
            <a:avLst/>
          </a:prstGeom>
          <a:noFill/>
        </p:spPr>
        <p:txBody>
          <a:bodyPr wrap="square" rtlCol="0">
            <a:spAutoFit/>
          </a:bodyPr>
          <a:lstStyle/>
          <a:p>
            <a:pPr algn="ctr">
              <a:lnSpc>
                <a:spcPct val="200000"/>
              </a:lnSpc>
            </a:pPr>
            <a:r>
              <a:rPr kumimoji="1" lang="en-US" altLang="ja-JP" sz="3600" b="1">
                <a:latin typeface="BIZ UDゴシック" panose="020B0400000000000000" pitchFamily="49" charset="-128"/>
                <a:ea typeface="BIZ UDゴシック" panose="020B0400000000000000" pitchFamily="49" charset="-128"/>
              </a:rPr>
              <a:t>6,000</a:t>
            </a:r>
            <a:r>
              <a:rPr kumimoji="1" lang="ja-JP" altLang="en-US" sz="3600" b="1">
                <a:latin typeface="BIZ UDゴシック" panose="020B0400000000000000" pitchFamily="49" charset="-128"/>
                <a:ea typeface="BIZ UDゴシック" panose="020B0400000000000000" pitchFamily="49" charset="-128"/>
              </a:rPr>
              <a:t>時間の道のりで感じた大事な</a:t>
            </a:r>
            <a:endParaRPr kumimoji="1" lang="en-US" altLang="ja-JP" sz="3600" b="1">
              <a:latin typeface="BIZ UDゴシック" panose="020B0400000000000000" pitchFamily="49" charset="-128"/>
              <a:ea typeface="BIZ UDゴシック" panose="020B0400000000000000" pitchFamily="49" charset="-128"/>
            </a:endParaRPr>
          </a:p>
          <a:p>
            <a:pPr algn="ctr">
              <a:lnSpc>
                <a:spcPct val="200000"/>
              </a:lnSpc>
            </a:pPr>
            <a:r>
              <a:rPr kumimoji="1" lang="ja-JP" altLang="en-US" sz="6600" b="1">
                <a:latin typeface="BIZ UDゴシック" panose="020B0400000000000000" pitchFamily="49" charset="-128"/>
                <a:ea typeface="BIZ UDゴシック" panose="020B0400000000000000" pitchFamily="49" charset="-128"/>
              </a:rPr>
              <a:t>５つのポイント</a:t>
            </a:r>
          </a:p>
        </p:txBody>
      </p:sp>
      <p:sp>
        <p:nvSpPr>
          <p:cNvPr id="3" name="テキスト ボックス 2">
            <a:extLst>
              <a:ext uri="{FF2B5EF4-FFF2-40B4-BE49-F238E27FC236}">
                <a16:creationId xmlns:a16="http://schemas.microsoft.com/office/drawing/2014/main" id="{85FB41E1-F62C-4825-9425-799A939E879E}"/>
              </a:ext>
            </a:extLst>
          </p:cNvPr>
          <p:cNvSpPr txBox="1"/>
          <p:nvPr/>
        </p:nvSpPr>
        <p:spPr>
          <a:xfrm>
            <a:off x="0" y="-2256"/>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今回　ご紹介したいこと</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0729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DC70CE-CADE-4778-B7DA-C5C61BD34DC0}"/>
              </a:ext>
            </a:extLst>
          </p:cNvPr>
          <p:cNvSpPr txBox="1"/>
          <p:nvPr/>
        </p:nvSpPr>
        <p:spPr>
          <a:xfrm>
            <a:off x="0" y="-2256"/>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背景と目的</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1541A9DD-EA0D-41A0-B407-19B4E4EC2287}"/>
              </a:ext>
            </a:extLst>
          </p:cNvPr>
          <p:cNvSpPr txBox="1"/>
          <p:nvPr/>
        </p:nvSpPr>
        <p:spPr>
          <a:xfrm>
            <a:off x="658761" y="858141"/>
            <a:ext cx="11031793" cy="5745163"/>
          </a:xfrm>
          <a:prstGeom prst="rect">
            <a:avLst/>
          </a:prstGeom>
          <a:noFill/>
        </p:spPr>
        <p:txBody>
          <a:bodyPr wrap="square">
            <a:spAutoFit/>
          </a:bodyPr>
          <a:lstStyle/>
          <a:p>
            <a:pPr>
              <a:lnSpc>
                <a:spcPts val="3200"/>
              </a:lnSpc>
              <a:spcAft>
                <a:spcPts val="0"/>
              </a:spcAft>
            </a:pPr>
            <a:r>
              <a:rPr lang="ja-JP"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背景</a:t>
            </a:r>
            <a:endParaRPr lang="en-US"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000"/>
              </a:lnSpc>
              <a:spcAft>
                <a:spcPts val="0"/>
              </a:spcAft>
            </a:pPr>
            <a:r>
              <a:rPr lang="en-US" altLang="ja-JP" sz="2800" b="1"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2800" b="1"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・市役所の業務は複雑化し、職員数の減少もあり、</a:t>
            </a:r>
            <a:r>
              <a:rPr lang="ja-JP" altLang="ja-JP" sz="2400" b="1"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業務負担は</a:t>
            </a:r>
            <a:r>
              <a:rPr lang="ja-JP" altLang="en-US" sz="2400" b="1" kern="10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増大</a:t>
            </a:r>
            <a:r>
              <a:rPr lang="ja-JP" altLang="en-US" sz="2400" kern="10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している</a:t>
            </a:r>
            <a:endPar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・特に、市民サービスを担う最前線である窓口対応を行う職場において顕著</a:t>
            </a:r>
            <a:endParaRPr lang="en-US"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・日中は、窓口や電話での市民対応、定例的な業務は残業時間に</a:t>
            </a:r>
            <a:r>
              <a:rPr lang="ja-JP" altLang="en-US"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行う</a:t>
            </a:r>
            <a:endParaRPr lang="en-US"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・最近は、</a:t>
            </a:r>
            <a:r>
              <a:rPr lang="ja-JP" altLang="ja-JP" sz="2400" b="1"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コロナウイルス感染症対策、災害対策など通常以外の業務が増加</a:t>
            </a:r>
          </a:p>
          <a:p>
            <a:pPr>
              <a:lnSpc>
                <a:spcPts val="2000"/>
              </a:lnSpc>
              <a:spcAft>
                <a:spcPts val="0"/>
              </a:spcAft>
            </a:pPr>
            <a:r>
              <a:rPr lang="en-US" altLang="ja-JP" sz="24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3200"/>
              </a:lnSpc>
              <a:spcAft>
                <a:spcPts val="0"/>
              </a:spcAft>
            </a:pPr>
            <a:r>
              <a:rPr lang="ja-JP"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導入の目的</a:t>
            </a:r>
            <a:endParaRPr lang="en-US" altLang="ja-JP" sz="2800" b="1"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000"/>
              </a:lnSpc>
              <a:spcAft>
                <a:spcPts val="0"/>
              </a:spcAft>
            </a:pPr>
            <a:r>
              <a:rPr lang="en-US" altLang="ja-JP" sz="2800" b="1" kern="100">
                <a:latin typeface="BIZ UDゴシック" panose="020B0400000000000000" pitchFamily="49" charset="-128"/>
                <a:ea typeface="BIZ UDゴシック" panose="020B0400000000000000" pitchFamily="49" charset="-128"/>
                <a:cs typeface="Times New Roman" panose="02020603050405020304" pitchFamily="18" charset="0"/>
              </a:rPr>
              <a:t> </a:t>
            </a:r>
          </a:p>
          <a:p>
            <a:pPr>
              <a:spcAft>
                <a:spcPts val="0"/>
              </a:spcAft>
            </a:pP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①</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b="1"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定量的</a:t>
            </a:r>
            <a:r>
              <a:rPr lang="ja-JP" altLang="en-US" sz="2400" b="1" kern="10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効果</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の活用により、</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職員の業務負担を減少させ、職員</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で</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なけれ</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en-US" sz="24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ば実施できない複雑な業務に</a:t>
            </a:r>
            <a:r>
              <a:rPr lang="ja-JP" altLang="en-US" sz="2400" kern="100">
                <a:latin typeface="BIZ UDゴシック" panose="020B0400000000000000" pitchFamily="49" charset="-128"/>
                <a:ea typeface="BIZ UDゴシック" panose="020B0400000000000000" pitchFamily="49" charset="-128"/>
                <a:cs typeface="Times New Roman" panose="02020603050405020304" pitchFamily="18" charset="0"/>
              </a:rPr>
              <a:t>余力を</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割り当てることにより市民</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en-US" sz="24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サービスの向上を目指す</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000"/>
              </a:lnSpc>
              <a:spcAft>
                <a:spcPts val="0"/>
              </a:spcAft>
            </a:pPr>
            <a:r>
              <a:rPr lang="en-US" altLang="ja-JP" sz="2400" kern="100">
                <a:latin typeface="BIZ UDゴシック" panose="020B0400000000000000" pitchFamily="49" charset="-128"/>
                <a:ea typeface="BIZ UDゴシック" panose="020B0400000000000000" pitchFamily="49" charset="-128"/>
                <a:cs typeface="Times New Roman" panose="02020603050405020304" pitchFamily="18" charset="0"/>
              </a:rPr>
              <a:t> </a:t>
            </a:r>
          </a:p>
          <a:p>
            <a:pPr>
              <a:spcAft>
                <a:spcPts val="0"/>
              </a:spcAft>
            </a:pP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②</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b="1"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定性的効果</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en-US" sz="2400" kern="100">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活用により、情報システムへのデータ入力間違いの減少</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24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や入力結果の確認作業</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、作業品質の向上を目指す</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000"/>
              </a:lnSpc>
              <a:spcAft>
                <a:spcPts val="0"/>
              </a:spcAft>
            </a:pPr>
            <a:r>
              <a:rPr lang="en-US" altLang="ja-JP" sz="2400" kern="100">
                <a:latin typeface="BIZ UDゴシック" panose="020B0400000000000000" pitchFamily="49" charset="-128"/>
                <a:ea typeface="BIZ UDゴシック" panose="020B0400000000000000" pitchFamily="49" charset="-128"/>
                <a:cs typeface="Times New Roman" panose="02020603050405020304" pitchFamily="18" charset="0"/>
              </a:rPr>
              <a:t> </a:t>
            </a:r>
          </a:p>
          <a:p>
            <a:pPr>
              <a:spcAft>
                <a:spcPts val="0"/>
              </a:spcAft>
            </a:pP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③</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b="1"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心理的効果</a:t>
            </a:r>
            <a:r>
              <a:rPr lang="ja-JP" altLang="en-US"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住民サービスに影響のある事務処理を</a:t>
            </a:r>
            <a:r>
              <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RPA</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に実施させることに</a:t>
            </a:r>
            <a:endParaRPr lang="en-US"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24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a:effectLst/>
                <a:latin typeface="BIZ UDゴシック" panose="020B0400000000000000" pitchFamily="49" charset="-128"/>
                <a:ea typeface="BIZ UDゴシック" panose="020B0400000000000000" pitchFamily="49" charset="-128"/>
                <a:cs typeface="Times New Roman" panose="02020603050405020304" pitchFamily="18" charset="0"/>
              </a:rPr>
              <a:t>より、職員の心理的負担の軽減を目指す</a:t>
            </a:r>
            <a:endParaRPr lang="en-US" altLang="ja-JP" sz="24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7022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0F9C6BF0-A99A-4686-BDD0-8C577511D577}"/>
              </a:ext>
            </a:extLst>
          </p:cNvPr>
          <p:cNvSpPr txBox="1"/>
          <p:nvPr/>
        </p:nvSpPr>
        <p:spPr>
          <a:xfrm>
            <a:off x="493173" y="2543669"/>
            <a:ext cx="5839879" cy="3650147"/>
          </a:xfrm>
          <a:prstGeom prst="rect">
            <a:avLst/>
          </a:prstGeom>
          <a:noFill/>
          <a:ln>
            <a:noFill/>
          </a:ln>
        </p:spPr>
        <p:txBody>
          <a:bodyPr wrap="square" lIns="36000" rIns="36000" rtlCol="0">
            <a:noAutofit/>
          </a:bodyPr>
          <a:lstStyle/>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保険年金課で利用を検討</a:t>
            </a:r>
            <a:endParaRPr lang="en-US" altLang="ja-JP" sz="24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情報部門で</a:t>
            </a:r>
            <a:r>
              <a:rPr lang="en-US" altLang="ja-JP" b="1">
                <a:latin typeface="BIZ UDゴシック" panose="020B0400000000000000" pitchFamily="49" charset="-128"/>
                <a:ea typeface="BIZ UDゴシック" panose="020B0400000000000000" pitchFamily="49" charset="-128"/>
              </a:rPr>
              <a:t>A</a:t>
            </a:r>
            <a:r>
              <a:rPr lang="ja-JP" altLang="en-US" b="1">
                <a:latin typeface="BIZ UDゴシック" panose="020B0400000000000000" pitchFamily="49" charset="-128"/>
                <a:ea typeface="BIZ UDゴシック" panose="020B0400000000000000" pitchFamily="49" charset="-128"/>
              </a:rPr>
              <a:t>社、支払業務</a:t>
            </a:r>
            <a:r>
              <a:rPr lang="en-US" altLang="ja-JP" b="1">
                <a:latin typeface="BIZ UDゴシック" panose="020B0400000000000000" pitchFamily="49" charset="-128"/>
                <a:ea typeface="BIZ UDゴシック" panose="020B0400000000000000" pitchFamily="49" charset="-128"/>
              </a:rPr>
              <a:t>(PoC</a:t>
            </a:r>
            <a:r>
              <a:rPr lang="ja-JP" altLang="en-US" b="1">
                <a:latin typeface="BIZ UDゴシック" panose="020B0400000000000000" pitchFamily="49" charset="-128"/>
                <a:ea typeface="BIZ UDゴシック" panose="020B0400000000000000" pitchFamily="49" charset="-128"/>
              </a:rPr>
              <a:t>第一段階</a:t>
            </a:r>
            <a:r>
              <a:rPr lang="en-US" altLang="ja-JP" b="1">
                <a:latin typeface="BIZ UDゴシック" panose="020B0400000000000000" pitchFamily="49" charset="-128"/>
                <a:ea typeface="BIZ UDゴシック" panose="020B0400000000000000" pitchFamily="49" charset="-128"/>
              </a:rPr>
              <a:t>)</a:t>
            </a:r>
            <a:r>
              <a:rPr lang="ja-JP" altLang="en-US" b="1">
                <a:latin typeface="BIZ UDゴシック" panose="020B0400000000000000" pitchFamily="49" charset="-128"/>
                <a:ea typeface="BIZ UDゴシック" panose="020B0400000000000000" pitchFamily="49" charset="-128"/>
              </a:rPr>
              <a:t> </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同様の業務を</a:t>
            </a:r>
            <a:r>
              <a:rPr lang="en-US" altLang="ja-JP" b="1">
                <a:latin typeface="BIZ UDゴシック" panose="020B0400000000000000" pitchFamily="49" charset="-128"/>
                <a:ea typeface="BIZ UDゴシック" panose="020B0400000000000000" pitchFamily="49" charset="-128"/>
              </a:rPr>
              <a:t>UiPath</a:t>
            </a:r>
            <a:r>
              <a:rPr lang="ja-JP" altLang="en-US" b="1">
                <a:latin typeface="BIZ UDゴシック" panose="020B0400000000000000" pitchFamily="49" charset="-128"/>
                <a:ea typeface="BIZ UDゴシック" panose="020B0400000000000000" pitchFamily="49" charset="-128"/>
              </a:rPr>
              <a:t>で実施</a:t>
            </a:r>
            <a:r>
              <a:rPr lang="en-US" altLang="ja-JP" b="1">
                <a:latin typeface="BIZ UDゴシック" panose="020B0400000000000000" pitchFamily="49" charset="-128"/>
                <a:ea typeface="BIZ UDゴシック" panose="020B0400000000000000" pitchFamily="49" charset="-128"/>
              </a:rPr>
              <a:t>(PoC</a:t>
            </a:r>
            <a:r>
              <a:rPr lang="ja-JP" altLang="en-US" b="1">
                <a:latin typeface="BIZ UDゴシック" panose="020B0400000000000000" pitchFamily="49" charset="-128"/>
                <a:ea typeface="BIZ UDゴシック" panose="020B0400000000000000" pitchFamily="49" charset="-128"/>
              </a:rPr>
              <a:t>第二段階</a:t>
            </a:r>
            <a:r>
              <a:rPr lang="en-US" altLang="ja-JP" b="1">
                <a:latin typeface="BIZ UDゴシック" panose="020B0400000000000000" pitchFamily="49" charset="-128"/>
                <a:ea typeface="BIZ UDゴシック" panose="020B0400000000000000" pitchFamily="49" charset="-128"/>
              </a:rPr>
              <a:t>)</a:t>
            </a: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7</a:t>
            </a:r>
            <a:r>
              <a:rPr lang="ja-JP" altLang="en-US" b="1">
                <a:latin typeface="BIZ UDゴシック" panose="020B0400000000000000" pitchFamily="49" charset="-128"/>
                <a:ea typeface="BIZ UDゴシック" panose="020B0400000000000000" pitchFamily="49" charset="-128"/>
              </a:rPr>
              <a:t>課に説明し業務調査</a:t>
            </a:r>
            <a:r>
              <a:rPr lang="en-US" altLang="ja-JP" b="1">
                <a:latin typeface="BIZ UDゴシック" panose="020B0400000000000000" pitchFamily="49" charset="-128"/>
                <a:ea typeface="BIZ UDゴシック" panose="020B0400000000000000" pitchFamily="49" charset="-128"/>
              </a:rPr>
              <a:t>(</a:t>
            </a:r>
            <a:r>
              <a:rPr lang="ja-JP" altLang="en-US" b="1">
                <a:latin typeface="BIZ UDゴシック" panose="020B0400000000000000" pitchFamily="49" charset="-128"/>
                <a:ea typeface="BIZ UDゴシック" panose="020B0400000000000000" pitchFamily="49" charset="-128"/>
              </a:rPr>
              <a:t>計</a:t>
            </a:r>
            <a:r>
              <a:rPr lang="en-US" altLang="ja-JP" b="1">
                <a:latin typeface="BIZ UDゴシック" panose="020B0400000000000000" pitchFamily="49" charset="-128"/>
                <a:ea typeface="BIZ UDゴシック" panose="020B0400000000000000" pitchFamily="49" charset="-128"/>
              </a:rPr>
              <a:t>78</a:t>
            </a:r>
            <a:r>
              <a:rPr lang="ja-JP" altLang="en-US" b="1">
                <a:latin typeface="BIZ UDゴシック" panose="020B0400000000000000" pitchFamily="49" charset="-128"/>
                <a:ea typeface="BIZ UDゴシック" panose="020B0400000000000000" pitchFamily="49" charset="-128"/>
              </a:rPr>
              <a:t>業務</a:t>
            </a:r>
            <a:r>
              <a:rPr lang="en-US" altLang="ja-JP" b="1">
                <a:latin typeface="BIZ UDゴシック" panose="020B0400000000000000" pitchFamily="49" charset="-128"/>
                <a:ea typeface="BIZ UDゴシック" panose="020B0400000000000000" pitchFamily="49" charset="-128"/>
              </a:rPr>
              <a:t>)</a:t>
            </a:r>
          </a:p>
          <a:p>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試行</a:t>
            </a:r>
            <a:r>
              <a:rPr lang="en-US" altLang="ja-JP" sz="2800" b="1">
                <a:solidFill>
                  <a:srgbClr val="FF0000"/>
                </a:solidFill>
                <a:latin typeface="BIZ UDゴシック" panose="020B0400000000000000" pitchFamily="49" charset="-128"/>
                <a:ea typeface="BIZ UDゴシック" panose="020B0400000000000000" pitchFamily="49" charset="-128"/>
              </a:rPr>
              <a:t>:</a:t>
            </a:r>
            <a:r>
              <a:rPr lang="ja-JP" altLang="en-US" sz="28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保険年金の業務に</a:t>
            </a:r>
            <a:r>
              <a:rPr lang="en-US" altLang="ja-JP" sz="28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RPA</a:t>
            </a:r>
            <a:r>
              <a:rPr lang="ja-JP" altLang="en-US" sz="28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を適用</a:t>
            </a:r>
            <a:endParaRPr lang="en-US" altLang="ja-JP" sz="24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24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(15</a:t>
            </a:r>
            <a:r>
              <a:rPr lang="ja-JP" altLang="en-US" sz="16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業務</a:t>
            </a:r>
            <a:r>
              <a:rPr lang="en-US" altLang="ja-JP" sz="16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a:t>
            </a: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000" b="1">
                <a:latin typeface="BIZ UDゴシック" panose="020B0400000000000000" pitchFamily="49" charset="-128"/>
                <a:ea typeface="BIZ UDゴシック" panose="020B0400000000000000" pitchFamily="49" charset="-128"/>
                <a:cs typeface="Meiryo UI" panose="020B0604030504040204" pitchFamily="50" charset="-128"/>
              </a:rPr>
              <a:t>職員の作業時間</a:t>
            </a:r>
            <a:r>
              <a:rPr lang="en-US" altLang="ja-JP" sz="2000" b="1">
                <a:latin typeface="BIZ UDゴシック" panose="020B0400000000000000" pitchFamily="49" charset="-128"/>
                <a:ea typeface="BIZ UDゴシック" panose="020B0400000000000000" pitchFamily="49" charset="-128"/>
                <a:cs typeface="Meiryo UI" panose="020B0604030504040204" pitchFamily="50" charset="-128"/>
              </a:rPr>
              <a:t>1,078</a:t>
            </a:r>
            <a:r>
              <a:rPr lang="ja-JP" altLang="en-US" sz="2000" b="1">
                <a:latin typeface="BIZ UDゴシック" panose="020B0400000000000000" pitchFamily="49" charset="-128"/>
                <a:ea typeface="BIZ UDゴシック" panose="020B0400000000000000" pitchFamily="49" charset="-128"/>
                <a:cs typeface="Meiryo UI" panose="020B0604030504040204" pitchFamily="50" charset="-128"/>
              </a:rPr>
              <a:t>時間</a:t>
            </a:r>
            <a:r>
              <a:rPr lang="en-US" altLang="ja-JP" sz="2000" b="1">
                <a:latin typeface="BIZ UDゴシック" panose="020B0400000000000000" pitchFamily="49" charset="-128"/>
                <a:ea typeface="BIZ UDゴシック" panose="020B0400000000000000" pitchFamily="49" charset="-128"/>
                <a:cs typeface="Meiryo UI" panose="020B0604030504040204" pitchFamily="50" charset="-128"/>
              </a:rPr>
              <a:t>(85.2%)</a:t>
            </a:r>
            <a:r>
              <a:rPr lang="ja-JP" altLang="en-US" sz="2000" b="1">
                <a:latin typeface="BIZ UDゴシック" panose="020B0400000000000000" pitchFamily="49" charset="-128"/>
                <a:ea typeface="BIZ UDゴシック" panose="020B0400000000000000" pitchFamily="49" charset="-128"/>
                <a:cs typeface="Meiryo UI" panose="020B0604030504040204" pitchFamily="50" charset="-128"/>
              </a:rPr>
              <a:t>縮減</a:t>
            </a:r>
            <a:endParaRPr lang="en-US" altLang="ja-JP" sz="2200" b="1">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FCFE35C1-8706-4992-8AE4-666AA623C937}"/>
              </a:ext>
            </a:extLst>
          </p:cNvPr>
          <p:cNvSpPr txBox="1"/>
          <p:nvPr/>
        </p:nvSpPr>
        <p:spPr>
          <a:xfrm>
            <a:off x="6525048" y="2543669"/>
            <a:ext cx="5518620" cy="3650147"/>
          </a:xfrm>
          <a:prstGeom prst="rect">
            <a:avLst/>
          </a:prstGeom>
          <a:noFill/>
          <a:ln>
            <a:noFill/>
          </a:ln>
        </p:spPr>
        <p:txBody>
          <a:bodyPr wrap="square" lIns="36000" rIns="36000" rtlCol="0">
            <a:noAutofit/>
          </a:bodyPr>
          <a:lstStyle/>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sz="2800" b="1">
                <a:solidFill>
                  <a:srgbClr val="FF0000"/>
                </a:solidFill>
                <a:latin typeface="BIZ UDゴシック" panose="020B0400000000000000" pitchFamily="49" charset="-128"/>
                <a:ea typeface="BIZ UDゴシック" panose="020B0400000000000000" pitchFamily="49" charset="-128"/>
              </a:rPr>
              <a:t>R</a:t>
            </a:r>
            <a:r>
              <a:rPr lang="ja-JP" altLang="en-US" sz="2800" b="1">
                <a:solidFill>
                  <a:srgbClr val="FF0000"/>
                </a:solidFill>
                <a:latin typeface="BIZ UDゴシック" panose="020B0400000000000000" pitchFamily="49" charset="-128"/>
                <a:ea typeface="BIZ UDゴシック" panose="020B0400000000000000" pitchFamily="49" charset="-128"/>
              </a:rPr>
              <a:t>元</a:t>
            </a:r>
            <a:r>
              <a:rPr lang="en-US" altLang="ja-JP" sz="2800" b="1">
                <a:solidFill>
                  <a:srgbClr val="FF0000"/>
                </a:solidFill>
                <a:latin typeface="BIZ UDゴシック" panose="020B0400000000000000" pitchFamily="49" charset="-128"/>
                <a:ea typeface="BIZ UDゴシック" panose="020B0400000000000000" pitchFamily="49" charset="-128"/>
              </a:rPr>
              <a:t>.5 RPA</a:t>
            </a:r>
            <a:r>
              <a:rPr lang="ja-JP" altLang="en-US" sz="2800" b="1">
                <a:solidFill>
                  <a:srgbClr val="FF0000"/>
                </a:solidFill>
                <a:latin typeface="BIZ UDゴシック" panose="020B0400000000000000" pitchFamily="49" charset="-128"/>
                <a:ea typeface="BIZ UDゴシック" panose="020B0400000000000000" pitchFamily="49" charset="-128"/>
              </a:rPr>
              <a:t>本格稼働</a:t>
            </a:r>
            <a:endParaRPr lang="en-US" altLang="ja-JP" sz="22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税部門を中心に展開</a:t>
            </a:r>
            <a:endParaRPr lang="en-US" altLang="ja-JP" sz="24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令和元年度末、</a:t>
            </a:r>
            <a:r>
              <a:rPr lang="en-US" altLang="ja-JP" b="1">
                <a:latin typeface="BIZ UDゴシック" panose="020B0400000000000000" pitchFamily="49" charset="-128"/>
                <a:ea typeface="BIZ UDゴシック" panose="020B0400000000000000" pitchFamily="49" charset="-128"/>
              </a:rPr>
              <a:t>4</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34</a:t>
            </a:r>
            <a:r>
              <a:rPr lang="ja-JP" altLang="en-US" b="1">
                <a:latin typeface="BIZ UDゴシック" panose="020B0400000000000000" pitchFamily="49" charset="-128"/>
                <a:ea typeface="BIZ UDゴシック" panose="020B0400000000000000" pitchFamily="49" charset="-128"/>
              </a:rPr>
              <a:t>業務で</a:t>
            </a:r>
            <a:r>
              <a:rPr lang="en-US" altLang="ja-JP" b="1">
                <a:latin typeface="BIZ UDゴシック" panose="020B0400000000000000" pitchFamily="49" charset="-128"/>
                <a:ea typeface="BIZ UDゴシック" panose="020B0400000000000000" pitchFamily="49" charset="-128"/>
              </a:rPr>
              <a:t>RPA</a:t>
            </a:r>
            <a:r>
              <a:rPr lang="ja-JP" altLang="en-US" b="1">
                <a:latin typeface="BIZ UDゴシック" panose="020B0400000000000000" pitchFamily="49" charset="-128"/>
                <a:ea typeface="BIZ UDゴシック" panose="020B0400000000000000" pitchFamily="49" charset="-128"/>
              </a:rPr>
              <a:t>を活用</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cs typeface="Meiryo UI" panose="020B0604030504040204" pitchFamily="50" charset="-128"/>
              </a:rPr>
              <a:t>職員の作業時間</a:t>
            </a:r>
            <a:r>
              <a:rPr lang="en-US" altLang="ja-JP" b="1">
                <a:latin typeface="BIZ UDゴシック" panose="020B0400000000000000" pitchFamily="49" charset="-128"/>
                <a:ea typeface="BIZ UDゴシック" panose="020B0400000000000000" pitchFamily="49" charset="-128"/>
                <a:cs typeface="Meiryo UI" panose="020B0604030504040204" pitchFamily="50" charset="-128"/>
              </a:rPr>
              <a:t>1,715</a:t>
            </a:r>
            <a:r>
              <a:rPr lang="ja-JP" altLang="en-US" b="1">
                <a:latin typeface="BIZ UDゴシック" panose="020B0400000000000000" pitchFamily="49" charset="-128"/>
                <a:ea typeface="BIZ UDゴシック" panose="020B0400000000000000" pitchFamily="49" charset="-128"/>
                <a:cs typeface="Meiryo UI" panose="020B0604030504040204" pitchFamily="50" charset="-128"/>
              </a:rPr>
              <a:t>時間</a:t>
            </a:r>
            <a:r>
              <a:rPr lang="en-US" altLang="ja-JP" b="1">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a:latin typeface="BIZ UDゴシック" panose="020B0400000000000000" pitchFamily="49" charset="-128"/>
                <a:ea typeface="BIZ UDゴシック" panose="020B0400000000000000" pitchFamily="49" charset="-128"/>
                <a:cs typeface="Meiryo UI" panose="020B0604030504040204" pitchFamily="50" charset="-128"/>
              </a:rPr>
              <a:t>年間</a:t>
            </a:r>
            <a:r>
              <a:rPr lang="en-US" altLang="ja-JP" b="1">
                <a:latin typeface="BIZ UDゴシック" panose="020B0400000000000000" pitchFamily="49" charset="-128"/>
                <a:ea typeface="BIZ UDゴシック" panose="020B0400000000000000" pitchFamily="49" charset="-128"/>
                <a:cs typeface="Meiryo UI" panose="020B0604030504040204" pitchFamily="50" charset="-128"/>
              </a:rPr>
              <a:t>(80.6%)</a:t>
            </a:r>
            <a:r>
              <a:rPr lang="ja-JP" altLang="en-US" b="1">
                <a:latin typeface="BIZ UDゴシック" panose="020B0400000000000000" pitchFamily="49" charset="-128"/>
                <a:ea typeface="BIZ UDゴシック" panose="020B0400000000000000" pitchFamily="49" charset="-128"/>
                <a:cs typeface="Meiryo UI" panose="020B0604030504040204" pitchFamily="50" charset="-128"/>
              </a:rPr>
              <a:t>縮減</a:t>
            </a:r>
            <a:endParaRPr lang="en-US" altLang="ja-JP"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の実証実験、</a:t>
            </a:r>
            <a:r>
              <a:rPr lang="en-US" altLang="ja-JP" b="1">
                <a:latin typeface="BIZ UDゴシック" panose="020B0400000000000000" pitchFamily="49" charset="-128"/>
                <a:ea typeface="BIZ UDゴシック" panose="020B0400000000000000" pitchFamily="49" charset="-128"/>
              </a:rPr>
              <a:t>4</a:t>
            </a:r>
            <a:r>
              <a:rPr lang="ja-JP" altLang="en-US" b="1">
                <a:latin typeface="BIZ UDゴシック" panose="020B0400000000000000" pitchFamily="49" charset="-128"/>
                <a:ea typeface="BIZ UDゴシック" panose="020B0400000000000000" pitchFamily="49" charset="-128"/>
              </a:rPr>
              <a:t>帳票</a:t>
            </a:r>
            <a:r>
              <a:rPr lang="en-US" altLang="ja-JP" b="1">
                <a:latin typeface="BIZ UDゴシック" panose="020B0400000000000000" pitchFamily="49" charset="-128"/>
                <a:ea typeface="BIZ UDゴシック" panose="020B0400000000000000" pitchFamily="49" charset="-128"/>
              </a:rPr>
              <a:t>(2</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a:t>
            </a:r>
            <a:r>
              <a:rPr lang="ja-JP" altLang="en-US" b="1">
                <a:latin typeface="BIZ UDゴシック" panose="020B0400000000000000" pitchFamily="49" charset="-128"/>
                <a:ea typeface="BIZ UDゴシック" panose="020B0400000000000000" pitchFamily="49" charset="-128"/>
              </a:rPr>
              <a:t>を対象</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の検証結果</a:t>
            </a:r>
            <a:endParaRPr lang="en-US" altLang="ja-JP" sz="2200" b="1">
              <a:latin typeface="BIZ UDゴシック" panose="020B0400000000000000" pitchFamily="49" charset="-128"/>
              <a:ea typeface="BIZ UDゴシック" panose="020B0400000000000000" pitchFamily="49" charset="-128"/>
            </a:endParaRPr>
          </a:p>
          <a:p>
            <a:r>
              <a:rPr lang="en-US" altLang="ja-JP" sz="2200" b="1">
                <a:latin typeface="BIZ UDゴシック" panose="020B0400000000000000" pitchFamily="49" charset="-128"/>
                <a:ea typeface="BIZ UDゴシック" panose="020B0400000000000000" pitchFamily="49" charset="-128"/>
              </a:rPr>
              <a:t>  </a:t>
            </a:r>
            <a:r>
              <a:rPr lang="ja-JP" altLang="en-US" sz="1600" b="1">
                <a:latin typeface="BIZ UDゴシック" panose="020B0400000000000000" pitchFamily="49" charset="-128"/>
                <a:ea typeface="BIZ UDゴシック" panose="020B0400000000000000" pitchFamily="49" charset="-128"/>
              </a:rPr>
              <a:t>氏名</a:t>
            </a:r>
            <a:r>
              <a:rPr lang="en-US" altLang="ja-JP" sz="1600" b="1">
                <a:latin typeface="BIZ UDゴシック" panose="020B0400000000000000" pitchFamily="49" charset="-128"/>
                <a:ea typeface="BIZ UDゴシック" panose="020B0400000000000000" pitchFamily="49" charset="-128"/>
              </a:rPr>
              <a:t>89.2%(33/37</a:t>
            </a:r>
            <a:r>
              <a:rPr lang="ja-JP" altLang="en-US" sz="1600" b="1">
                <a:latin typeface="BIZ UDゴシック" panose="020B0400000000000000" pitchFamily="49" charset="-128"/>
                <a:ea typeface="BIZ UDゴシック" panose="020B0400000000000000" pitchFamily="49" charset="-128"/>
              </a:rPr>
              <a:t>文字</a:t>
            </a:r>
            <a:r>
              <a:rPr lang="en-US" altLang="ja-JP" sz="1600" b="1">
                <a:latin typeface="BIZ UDゴシック" panose="020B0400000000000000" pitchFamily="49" charset="-128"/>
                <a:ea typeface="BIZ UDゴシック" panose="020B0400000000000000" pitchFamily="49" charset="-128"/>
              </a:rPr>
              <a:t>)</a:t>
            </a:r>
            <a:r>
              <a:rPr lang="ja-JP" altLang="en-US" sz="1600" b="1">
                <a:latin typeface="BIZ UDゴシック" panose="020B0400000000000000" pitchFamily="49" charset="-128"/>
                <a:ea typeface="BIZ UDゴシック" panose="020B0400000000000000" pitchFamily="49" charset="-128"/>
              </a:rPr>
              <a:t>、住所</a:t>
            </a:r>
            <a:r>
              <a:rPr lang="en-US" altLang="ja-JP" sz="1600" b="1">
                <a:latin typeface="BIZ UDゴシック" panose="020B0400000000000000" pitchFamily="49" charset="-128"/>
                <a:ea typeface="BIZ UDゴシック" panose="020B0400000000000000" pitchFamily="49" charset="-128"/>
              </a:rPr>
              <a:t>95.3%(101/106</a:t>
            </a:r>
            <a:r>
              <a:rPr lang="ja-JP" altLang="en-US" sz="1600" b="1">
                <a:latin typeface="BIZ UDゴシック" panose="020B0400000000000000" pitchFamily="49" charset="-128"/>
                <a:ea typeface="BIZ UDゴシック" panose="020B0400000000000000" pitchFamily="49" charset="-128"/>
              </a:rPr>
              <a:t>文字</a:t>
            </a:r>
            <a:r>
              <a:rPr lang="en-US" altLang="ja-JP" sz="1600" b="1">
                <a:latin typeface="BIZ UDゴシック" panose="020B0400000000000000" pitchFamily="49" charset="-128"/>
                <a:ea typeface="BIZ UDゴシック" panose="020B0400000000000000" pitchFamily="49" charset="-128"/>
              </a:rPr>
              <a:t>)</a:t>
            </a:r>
          </a:p>
        </p:txBody>
      </p:sp>
      <p:sp>
        <p:nvSpPr>
          <p:cNvPr id="3" name="ホームベース 8">
            <a:extLst>
              <a:ext uri="{FF2B5EF4-FFF2-40B4-BE49-F238E27FC236}">
                <a16:creationId xmlns:a16="http://schemas.microsoft.com/office/drawing/2014/main" id="{B39E3AD5-297A-4049-8B61-5241129A3A93}"/>
              </a:ext>
            </a:extLst>
          </p:cNvPr>
          <p:cNvSpPr/>
          <p:nvPr/>
        </p:nvSpPr>
        <p:spPr>
          <a:xfrm>
            <a:off x="493173" y="985386"/>
            <a:ext cx="5111372" cy="1336399"/>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平成</a:t>
            </a:r>
            <a:r>
              <a:rPr lang="en-US" altLang="ja-JP" sz="2800" b="1">
                <a:solidFill>
                  <a:schemeClr val="bg1"/>
                </a:solidFill>
                <a:latin typeface="BIZ UDゴシック" panose="020B0400000000000000" pitchFamily="49" charset="-128"/>
                <a:ea typeface="BIZ UDゴシック" panose="020B0400000000000000" pitchFamily="49" charset="-128"/>
              </a:rPr>
              <a:t>30</a:t>
            </a:r>
            <a:r>
              <a:rPr lang="ja-JP" altLang="en-US" sz="2800" b="1">
                <a:solidFill>
                  <a:schemeClr val="bg1"/>
                </a:solidFill>
                <a:latin typeface="BIZ UDゴシック" panose="020B0400000000000000" pitchFamily="49" charset="-128"/>
                <a:ea typeface="BIZ UDゴシック" panose="020B0400000000000000" pitchFamily="49" charset="-128"/>
              </a:rPr>
              <a:t>年度</a:t>
            </a:r>
            <a:endParaRPr lang="en-US" altLang="ja-JP" sz="2800" b="1">
              <a:solidFill>
                <a:schemeClr val="bg1"/>
              </a:solidFill>
              <a:latin typeface="BIZ UDゴシック" panose="020B0400000000000000" pitchFamily="49" charset="-128"/>
              <a:ea typeface="BIZ UDゴシック" panose="020B0400000000000000" pitchFamily="49" charset="-128"/>
            </a:endParaRPr>
          </a:p>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 試行</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31" name="ホームベース 8">
            <a:extLst>
              <a:ext uri="{FF2B5EF4-FFF2-40B4-BE49-F238E27FC236}">
                <a16:creationId xmlns:a16="http://schemas.microsoft.com/office/drawing/2014/main" id="{3139A6EF-4DC9-43A0-9F28-5BB09D5C8FF6}"/>
              </a:ext>
            </a:extLst>
          </p:cNvPr>
          <p:cNvSpPr/>
          <p:nvPr/>
        </p:nvSpPr>
        <p:spPr>
          <a:xfrm>
            <a:off x="6485956" y="985386"/>
            <a:ext cx="5111372" cy="1336399"/>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令和元年度</a:t>
            </a:r>
            <a:endParaRPr lang="en-US" altLang="ja-JP" sz="2800" b="1">
              <a:solidFill>
                <a:schemeClr val="bg1"/>
              </a:solidFill>
              <a:latin typeface="BIZ UDゴシック" panose="020B0400000000000000" pitchFamily="49" charset="-128"/>
              <a:ea typeface="BIZ UDゴシック" panose="020B0400000000000000" pitchFamily="49" charset="-128"/>
            </a:endParaRPr>
          </a:p>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 本格稼働</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51643778-4328-42F1-BD61-21FB97C59A3E}"/>
              </a:ext>
            </a:extLst>
          </p:cNvPr>
          <p:cNvSpPr txBox="1"/>
          <p:nvPr/>
        </p:nvSpPr>
        <p:spPr>
          <a:xfrm>
            <a:off x="582381" y="6261357"/>
            <a:ext cx="5606546" cy="523220"/>
          </a:xfrm>
          <a:prstGeom prst="rect">
            <a:avLst/>
          </a:prstGeom>
          <a:noFill/>
        </p:spPr>
        <p:txBody>
          <a:bodyPr wrap="square">
            <a:spAutoFit/>
          </a:bodyPr>
          <a:lstStyle/>
          <a:p>
            <a:r>
              <a:rPr lang="en-US" altLang="ja-JP" sz="1400" b="1">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b="1">
                <a:latin typeface="BIZ UDゴシック" panose="020B0400000000000000" pitchFamily="49" charset="-128"/>
                <a:ea typeface="BIZ UDゴシック" panose="020B0400000000000000" pitchFamily="49" charset="-128"/>
                <a:cs typeface="Meiryo UI" panose="020B0604030504040204" pitchFamily="50" charset="-128"/>
              </a:rPr>
              <a:t>試行結果報告書は別府市</a:t>
            </a:r>
            <a:r>
              <a:rPr lang="en-US" altLang="ja-JP" sz="1400" b="1">
                <a:latin typeface="BIZ UDゴシック" panose="020B0400000000000000" pitchFamily="49" charset="-128"/>
                <a:ea typeface="BIZ UDゴシック" panose="020B0400000000000000" pitchFamily="49" charset="-128"/>
                <a:cs typeface="Meiryo UI" panose="020B0604030504040204" pitchFamily="50" charset="-128"/>
              </a:rPr>
              <a:t>HP</a:t>
            </a:r>
            <a:r>
              <a:rPr lang="ja-JP" altLang="en-US" sz="1400" b="1">
                <a:latin typeface="BIZ UDゴシック" panose="020B0400000000000000" pitchFamily="49" charset="-128"/>
                <a:ea typeface="BIZ UDゴシック" panose="020B0400000000000000" pitchFamily="49" charset="-128"/>
                <a:cs typeface="Meiryo UI" panose="020B0604030504040204" pitchFamily="50" charset="-128"/>
              </a:rPr>
              <a:t>で公開しています</a:t>
            </a:r>
            <a:r>
              <a:rPr lang="en-US" altLang="ja-JP" sz="1400" b="1">
                <a:latin typeface="BIZ UDゴシック" panose="020B0400000000000000" pitchFamily="49" charset="-128"/>
                <a:ea typeface="BIZ UDゴシック" panose="020B0400000000000000" pitchFamily="49" charset="-128"/>
                <a:cs typeface="Meiryo UI" panose="020B0604030504040204" pitchFamily="50" charset="-128"/>
              </a:rPr>
              <a:t>https://www.city.beppu.iota.jp/sisei/df/henkaku/rpa.html</a:t>
            </a:r>
          </a:p>
        </p:txBody>
      </p:sp>
      <p:sp>
        <p:nvSpPr>
          <p:cNvPr id="9" name="テキスト ボックス 8">
            <a:extLst>
              <a:ext uri="{FF2B5EF4-FFF2-40B4-BE49-F238E27FC236}">
                <a16:creationId xmlns:a16="http://schemas.microsoft.com/office/drawing/2014/main" id="{5A0AB5A1-81E6-45A5-A7F9-61B77E599815}"/>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平成</a:t>
            </a:r>
            <a:r>
              <a:rPr kumimoji="1" lang="en-US" altLang="ja-JP" sz="3200" b="1">
                <a:solidFill>
                  <a:schemeClr val="bg1"/>
                </a:solidFill>
                <a:latin typeface="BIZ UDゴシック" panose="020B0400000000000000" pitchFamily="49" charset="-128"/>
                <a:ea typeface="BIZ UDゴシック" panose="020B0400000000000000" pitchFamily="49" charset="-128"/>
              </a:rPr>
              <a:t>30</a:t>
            </a:r>
            <a:r>
              <a:rPr kumimoji="1" lang="ja-JP" altLang="en-US" sz="3200" b="1">
                <a:solidFill>
                  <a:schemeClr val="bg1"/>
                </a:solidFill>
                <a:latin typeface="BIZ UDゴシック" panose="020B0400000000000000" pitchFamily="49" charset="-128"/>
                <a:ea typeface="BIZ UDゴシック" panose="020B0400000000000000" pitchFamily="49" charset="-128"/>
              </a:rPr>
              <a:t>年・令和元年度の取組みの経過</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8963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ホームベース 8">
            <a:extLst>
              <a:ext uri="{FF2B5EF4-FFF2-40B4-BE49-F238E27FC236}">
                <a16:creationId xmlns:a16="http://schemas.microsoft.com/office/drawing/2014/main" id="{FE450D10-6A2C-4ED9-95B2-FEC97320FC25}"/>
              </a:ext>
            </a:extLst>
          </p:cNvPr>
          <p:cNvSpPr/>
          <p:nvPr/>
        </p:nvSpPr>
        <p:spPr>
          <a:xfrm>
            <a:off x="493173" y="985385"/>
            <a:ext cx="5111372" cy="1336399"/>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令和２年度</a:t>
            </a:r>
            <a:endParaRPr lang="en-US" altLang="ja-JP" sz="2800" b="1">
              <a:solidFill>
                <a:schemeClr val="bg1"/>
              </a:solidFill>
              <a:latin typeface="BIZ UDゴシック" panose="020B0400000000000000" pitchFamily="49" charset="-128"/>
              <a:ea typeface="BIZ UDゴシック" panose="020B0400000000000000" pitchFamily="49" charset="-128"/>
            </a:endParaRPr>
          </a:p>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 拡大</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8D52B336-AA53-40DE-8B42-73CFBB906909}"/>
              </a:ext>
            </a:extLst>
          </p:cNvPr>
          <p:cNvSpPr txBox="1"/>
          <p:nvPr/>
        </p:nvSpPr>
        <p:spPr>
          <a:xfrm>
            <a:off x="493173" y="2543669"/>
            <a:ext cx="5427303" cy="3769468"/>
          </a:xfrm>
          <a:prstGeom prst="rect">
            <a:avLst/>
          </a:prstGeom>
          <a:noFill/>
          <a:ln>
            <a:noFill/>
          </a:ln>
        </p:spPr>
        <p:txBody>
          <a:bodyPr wrap="square" lIns="36000" rIns="36000" rtlCol="0">
            <a:noAutofit/>
          </a:bodyPr>
          <a:lstStyle/>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福祉部門を中心に展開</a:t>
            </a:r>
            <a:endParaRPr lang="en-US" altLang="ja-JP" sz="22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令和２年度末、</a:t>
            </a:r>
            <a:r>
              <a:rPr lang="en-US" altLang="ja-JP" b="1">
                <a:latin typeface="BIZ UDゴシック" panose="020B0400000000000000" pitchFamily="49" charset="-128"/>
                <a:ea typeface="BIZ UDゴシック" panose="020B0400000000000000" pitchFamily="49" charset="-128"/>
              </a:rPr>
              <a:t>13</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59</a:t>
            </a:r>
            <a:r>
              <a:rPr lang="ja-JP" altLang="en-US" b="1">
                <a:latin typeface="BIZ UDゴシック" panose="020B0400000000000000" pitchFamily="49" charset="-128"/>
                <a:ea typeface="BIZ UDゴシック" panose="020B0400000000000000" pitchFamily="49" charset="-128"/>
              </a:rPr>
              <a:t>業務で</a:t>
            </a:r>
            <a:r>
              <a:rPr lang="en-US" altLang="ja-JP" b="1">
                <a:latin typeface="BIZ UDゴシック" panose="020B0400000000000000" pitchFamily="49" charset="-128"/>
                <a:ea typeface="BIZ UDゴシック" panose="020B0400000000000000" pitchFamily="49" charset="-128"/>
              </a:rPr>
              <a:t>RPA</a:t>
            </a:r>
            <a:r>
              <a:rPr lang="ja-JP" altLang="en-US" b="1">
                <a:latin typeface="BIZ UDゴシック" panose="020B0400000000000000" pitchFamily="49" charset="-128"/>
                <a:ea typeface="BIZ UDゴシック" panose="020B0400000000000000" pitchFamily="49" charset="-128"/>
              </a:rPr>
              <a:t>を活用</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職員の作業時間</a:t>
            </a:r>
            <a:r>
              <a:rPr lang="en-US" altLang="ja-JP" b="1">
                <a:latin typeface="BIZ UDゴシック" panose="020B0400000000000000" pitchFamily="49" charset="-128"/>
                <a:ea typeface="BIZ UDゴシック" panose="020B0400000000000000" pitchFamily="49" charset="-128"/>
              </a:rPr>
              <a:t>4,611</a:t>
            </a:r>
            <a:r>
              <a:rPr lang="ja-JP" altLang="en-US" b="1">
                <a:latin typeface="BIZ UDゴシック" panose="020B0400000000000000" pitchFamily="49" charset="-128"/>
                <a:ea typeface="BIZ UDゴシック" panose="020B0400000000000000" pitchFamily="49" charset="-128"/>
              </a:rPr>
              <a:t>時間</a:t>
            </a:r>
            <a:r>
              <a:rPr lang="en-US" altLang="ja-JP" b="1">
                <a:latin typeface="BIZ UDゴシック" panose="020B0400000000000000" pitchFamily="49" charset="-128"/>
                <a:ea typeface="BIZ UDゴシック" panose="020B0400000000000000" pitchFamily="49" charset="-128"/>
              </a:rPr>
              <a:t> (81.3%)</a:t>
            </a:r>
            <a:r>
              <a:rPr lang="ja-JP" altLang="en-US" b="1">
                <a:latin typeface="BIZ UDゴシック" panose="020B0400000000000000" pitchFamily="49" charset="-128"/>
                <a:ea typeface="BIZ UDゴシック" panose="020B0400000000000000" pitchFamily="49" charset="-128"/>
              </a:rPr>
              <a:t> 縮減</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の本格稼働</a:t>
            </a:r>
            <a:endParaRPr lang="en-US" altLang="ja-JP"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を</a:t>
            </a:r>
            <a:r>
              <a:rPr lang="en-US" altLang="ja-JP" b="1">
                <a:latin typeface="BIZ UDゴシック" panose="020B0400000000000000" pitchFamily="49" charset="-128"/>
                <a:ea typeface="BIZ UDゴシック" panose="020B0400000000000000" pitchFamily="49" charset="-128"/>
              </a:rPr>
              <a:t>2</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2</a:t>
            </a:r>
            <a:r>
              <a:rPr lang="ja-JP" altLang="en-US" b="1">
                <a:latin typeface="BIZ UDゴシック" panose="020B0400000000000000" pitchFamily="49" charset="-128"/>
                <a:ea typeface="BIZ UDゴシック" panose="020B0400000000000000" pitchFamily="49" charset="-128"/>
              </a:rPr>
              <a:t>業務で利用開始</a:t>
            </a:r>
            <a:endParaRPr lang="en-US" altLang="ja-JP" sz="2200" b="1">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CEAB9CA0-8D1B-471D-A683-E58A85F1F14B}"/>
              </a:ext>
            </a:extLst>
          </p:cNvPr>
          <p:cNvSpPr txBox="1"/>
          <p:nvPr/>
        </p:nvSpPr>
        <p:spPr>
          <a:xfrm>
            <a:off x="6485956" y="2543669"/>
            <a:ext cx="5335257" cy="3769468"/>
          </a:xfrm>
          <a:prstGeom prst="rect">
            <a:avLst/>
          </a:prstGeom>
          <a:noFill/>
          <a:ln>
            <a:noFill/>
          </a:ln>
        </p:spPr>
        <p:txBody>
          <a:bodyPr wrap="square" lIns="36000" rIns="36000" rtlCol="0">
            <a:noAutofit/>
          </a:bodyPr>
          <a:lstStyle/>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全庁に展開</a:t>
            </a:r>
            <a:endParaRPr lang="en-US" altLang="ja-JP" sz="24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令和３年度末、</a:t>
            </a:r>
            <a:r>
              <a:rPr lang="en-US" altLang="ja-JP" b="1">
                <a:latin typeface="BIZ UDゴシック" panose="020B0400000000000000" pitchFamily="49" charset="-128"/>
                <a:ea typeface="BIZ UDゴシック" panose="020B0400000000000000" pitchFamily="49" charset="-128"/>
              </a:rPr>
              <a:t>16</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87</a:t>
            </a:r>
            <a:r>
              <a:rPr lang="ja-JP" altLang="en-US" b="1">
                <a:latin typeface="BIZ UDゴシック" panose="020B0400000000000000" pitchFamily="49" charset="-128"/>
                <a:ea typeface="BIZ UDゴシック" panose="020B0400000000000000" pitchFamily="49" charset="-128"/>
              </a:rPr>
              <a:t>業務で</a:t>
            </a:r>
            <a:r>
              <a:rPr lang="en-US" altLang="ja-JP" b="1">
                <a:latin typeface="BIZ UDゴシック" panose="020B0400000000000000" pitchFamily="49" charset="-128"/>
                <a:ea typeface="BIZ UDゴシック" panose="020B0400000000000000" pitchFamily="49" charset="-128"/>
              </a:rPr>
              <a:t>RPA</a:t>
            </a:r>
            <a:r>
              <a:rPr lang="ja-JP" altLang="en-US" b="1">
                <a:latin typeface="BIZ UDゴシック" panose="020B0400000000000000" pitchFamily="49" charset="-128"/>
                <a:ea typeface="BIZ UDゴシック" panose="020B0400000000000000" pitchFamily="49" charset="-128"/>
              </a:rPr>
              <a:t>を活用</a:t>
            </a:r>
            <a:endParaRPr lang="ja-JP" altLang="en-US"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b="1">
                <a:latin typeface="BIZ UDゴシック" panose="020B0400000000000000" pitchFamily="49" charset="-128"/>
                <a:ea typeface="BIZ UDゴシック" panose="020B0400000000000000" pitchFamily="49" charset="-128"/>
              </a:rPr>
              <a:t>職員の作業時間</a:t>
            </a:r>
            <a:r>
              <a:rPr lang="en-US" altLang="ja-JP" b="1">
                <a:latin typeface="BIZ UDゴシック" panose="020B0400000000000000" pitchFamily="49" charset="-128"/>
                <a:ea typeface="BIZ UDゴシック" panose="020B0400000000000000" pitchFamily="49" charset="-128"/>
              </a:rPr>
              <a:t>6,000</a:t>
            </a:r>
            <a:r>
              <a:rPr lang="ja-JP" altLang="en-US" b="1">
                <a:latin typeface="BIZ UDゴシック" panose="020B0400000000000000" pitchFamily="49" charset="-128"/>
                <a:ea typeface="BIZ UDゴシック" panose="020B0400000000000000" pitchFamily="49" charset="-128"/>
              </a:rPr>
              <a:t>時間</a:t>
            </a:r>
            <a:r>
              <a:rPr lang="en-US" altLang="ja-JP" b="1">
                <a:latin typeface="BIZ UDゴシック" panose="020B0400000000000000" pitchFamily="49" charset="-128"/>
                <a:ea typeface="BIZ UDゴシック" panose="020B0400000000000000" pitchFamily="49" charset="-128"/>
              </a:rPr>
              <a:t>(78%)</a:t>
            </a:r>
            <a:r>
              <a:rPr lang="ja-JP" altLang="en-US" b="1">
                <a:latin typeface="BIZ UDゴシック" panose="020B0400000000000000" pitchFamily="49" charset="-128"/>
                <a:ea typeface="BIZ UDゴシック" panose="020B0400000000000000" pitchFamily="49" charset="-128"/>
              </a:rPr>
              <a:t>縮減</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の利用拡大</a:t>
            </a:r>
            <a:endParaRPr lang="en-US" altLang="ja-JP" sz="2200" b="1">
              <a:latin typeface="BIZ UDゴシック" panose="020B0400000000000000" pitchFamily="49" charset="-128"/>
              <a:ea typeface="BIZ UDゴシック" panose="020B0400000000000000" pitchFamily="49" charset="-128"/>
            </a:endParaRPr>
          </a:p>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en-US" altLang="ja-JP" b="1">
                <a:latin typeface="BIZ UDゴシック" panose="020B0400000000000000" pitchFamily="49" charset="-128"/>
                <a:ea typeface="BIZ UDゴシック" panose="020B0400000000000000" pitchFamily="49" charset="-128"/>
              </a:rPr>
              <a:t>AI-OCR</a:t>
            </a:r>
            <a:r>
              <a:rPr lang="ja-JP" altLang="en-US" b="1">
                <a:latin typeface="BIZ UDゴシック" panose="020B0400000000000000" pitchFamily="49" charset="-128"/>
                <a:ea typeface="BIZ UDゴシック" panose="020B0400000000000000" pitchFamily="49" charset="-128"/>
              </a:rPr>
              <a:t>を</a:t>
            </a:r>
            <a:r>
              <a:rPr lang="en-US" altLang="ja-JP" b="1">
                <a:latin typeface="BIZ UDゴシック" panose="020B0400000000000000" pitchFamily="49" charset="-128"/>
                <a:ea typeface="BIZ UDゴシック" panose="020B0400000000000000" pitchFamily="49" charset="-128"/>
              </a:rPr>
              <a:t>4</a:t>
            </a:r>
            <a:r>
              <a:rPr lang="ja-JP" altLang="en-US" b="1">
                <a:latin typeface="BIZ UDゴシック" panose="020B0400000000000000" pitchFamily="49" charset="-128"/>
                <a:ea typeface="BIZ UDゴシック" panose="020B0400000000000000" pitchFamily="49" charset="-128"/>
              </a:rPr>
              <a:t>課</a:t>
            </a:r>
            <a:r>
              <a:rPr lang="en-US" altLang="ja-JP" b="1">
                <a:latin typeface="BIZ UDゴシック" panose="020B0400000000000000" pitchFamily="49" charset="-128"/>
                <a:ea typeface="BIZ UDゴシック" panose="020B0400000000000000" pitchFamily="49" charset="-128"/>
              </a:rPr>
              <a:t>6</a:t>
            </a:r>
            <a:r>
              <a:rPr lang="ja-JP" altLang="en-US" b="1">
                <a:latin typeface="BIZ UDゴシック" panose="020B0400000000000000" pitchFamily="49" charset="-128"/>
                <a:ea typeface="BIZ UDゴシック" panose="020B0400000000000000" pitchFamily="49" charset="-128"/>
              </a:rPr>
              <a:t>業務で利用開始</a:t>
            </a:r>
            <a:endParaRPr lang="en-US" altLang="ja-JP" sz="2200" b="1">
              <a:latin typeface="BIZ UDゴシック" panose="020B0400000000000000" pitchFamily="49" charset="-128"/>
              <a:ea typeface="BIZ UDゴシック" panose="020B0400000000000000" pitchFamily="49" charset="-128"/>
            </a:endParaRPr>
          </a:p>
        </p:txBody>
      </p:sp>
      <p:sp>
        <p:nvSpPr>
          <p:cNvPr id="8" name="ホームベース 8">
            <a:extLst>
              <a:ext uri="{FF2B5EF4-FFF2-40B4-BE49-F238E27FC236}">
                <a16:creationId xmlns:a16="http://schemas.microsoft.com/office/drawing/2014/main" id="{FD31548D-D331-46A0-8E58-E79769A77A0C}"/>
              </a:ext>
            </a:extLst>
          </p:cNvPr>
          <p:cNvSpPr/>
          <p:nvPr/>
        </p:nvSpPr>
        <p:spPr>
          <a:xfrm>
            <a:off x="6485956" y="985385"/>
            <a:ext cx="5111372" cy="1336399"/>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令和３年度</a:t>
            </a:r>
            <a:endParaRPr lang="en-US" altLang="ja-JP" sz="2800" b="1">
              <a:solidFill>
                <a:schemeClr val="bg1"/>
              </a:solidFill>
              <a:latin typeface="BIZ UDゴシック" panose="020B0400000000000000" pitchFamily="49" charset="-128"/>
              <a:ea typeface="BIZ UDゴシック" panose="020B0400000000000000" pitchFamily="49" charset="-128"/>
            </a:endParaRPr>
          </a:p>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 全庁展開</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8D243A06-E485-408C-BD60-5AA0F3A3DEDF}"/>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令和２年度・令和３年度の取組みの経過</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908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ホームベース 8">
            <a:extLst>
              <a:ext uri="{FF2B5EF4-FFF2-40B4-BE49-F238E27FC236}">
                <a16:creationId xmlns:a16="http://schemas.microsoft.com/office/drawing/2014/main" id="{C564F31A-19EA-48F3-B237-6A496055500B}"/>
              </a:ext>
            </a:extLst>
          </p:cNvPr>
          <p:cNvSpPr/>
          <p:nvPr/>
        </p:nvSpPr>
        <p:spPr>
          <a:xfrm>
            <a:off x="493173" y="985386"/>
            <a:ext cx="5111372" cy="1336399"/>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0" rIns="72000" bIns="72000" rtlCol="0" anchor="ctr" anchorCtr="0"/>
          <a:lstStyle/>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令和４年度</a:t>
            </a:r>
            <a:endParaRPr lang="en-US" altLang="ja-JP" sz="2800" b="1">
              <a:solidFill>
                <a:schemeClr val="bg1"/>
              </a:solidFill>
              <a:latin typeface="BIZ UDゴシック" panose="020B0400000000000000" pitchFamily="49" charset="-128"/>
              <a:ea typeface="BIZ UDゴシック" panose="020B0400000000000000" pitchFamily="49" charset="-128"/>
            </a:endParaRPr>
          </a:p>
          <a:p>
            <a:pPr>
              <a:lnSpc>
                <a:spcPts val="4000"/>
              </a:lnSpc>
            </a:pPr>
            <a:r>
              <a:rPr lang="ja-JP" altLang="en-US" sz="2800" b="1">
                <a:solidFill>
                  <a:schemeClr val="bg1"/>
                </a:solidFill>
                <a:latin typeface="BIZ UDゴシック" panose="020B0400000000000000" pitchFamily="49" charset="-128"/>
                <a:ea typeface="BIZ UDゴシック" panose="020B0400000000000000" pitchFamily="49" charset="-128"/>
              </a:rPr>
              <a:t> 当たり前</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pic>
        <p:nvPicPr>
          <p:cNvPr id="4" name="図 3" descr="概略図 が含まれている画像&#10;&#10;自動的に生成された説明">
            <a:extLst>
              <a:ext uri="{FF2B5EF4-FFF2-40B4-BE49-F238E27FC236}">
                <a16:creationId xmlns:a16="http://schemas.microsoft.com/office/drawing/2014/main" id="{4EB4D344-CC2B-4477-9521-0E685BE94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494" y="985386"/>
            <a:ext cx="3851576" cy="5590086"/>
          </a:xfrm>
          <a:prstGeom prst="rect">
            <a:avLst/>
          </a:prstGeom>
          <a:ln w="12700">
            <a:solidFill>
              <a:schemeClr val="tx1"/>
            </a:solidFill>
          </a:ln>
        </p:spPr>
      </p:pic>
      <p:sp>
        <p:nvSpPr>
          <p:cNvPr id="6" name="テキスト ボックス 5">
            <a:extLst>
              <a:ext uri="{FF2B5EF4-FFF2-40B4-BE49-F238E27FC236}">
                <a16:creationId xmlns:a16="http://schemas.microsoft.com/office/drawing/2014/main" id="{F23D585D-1F94-43FC-9462-33398824E550}"/>
              </a:ext>
            </a:extLst>
          </p:cNvPr>
          <p:cNvSpPr txBox="1"/>
          <p:nvPr/>
        </p:nvSpPr>
        <p:spPr>
          <a:xfrm>
            <a:off x="1159497" y="5652142"/>
            <a:ext cx="4936504" cy="923330"/>
          </a:xfrm>
          <a:prstGeom prst="rect">
            <a:avLst/>
          </a:prstGeom>
          <a:noFill/>
        </p:spPr>
        <p:txBody>
          <a:bodyPr wrap="square" rtlCol="0">
            <a:spAutoFit/>
          </a:bodyPr>
          <a:lstStyle/>
          <a:p>
            <a:pPr algn="r"/>
            <a:r>
              <a:rPr kumimoji="1" lang="ja-JP" altLang="en-US" b="1">
                <a:latin typeface="BIZ UDゴシック" panose="020B0400000000000000" pitchFamily="49" charset="-128"/>
                <a:ea typeface="BIZ UDゴシック" panose="020B0400000000000000" pitchFamily="49" charset="-128"/>
              </a:rPr>
              <a:t>別府市庁内情報部門のオウンドメディア</a:t>
            </a:r>
            <a:endParaRPr kumimoji="1" lang="en-US" altLang="ja-JP" b="1">
              <a:latin typeface="BIZ UDゴシック" panose="020B0400000000000000" pitchFamily="49" charset="-128"/>
              <a:ea typeface="BIZ UDゴシック" panose="020B0400000000000000" pitchFamily="49" charset="-128"/>
            </a:endParaRPr>
          </a:p>
          <a:p>
            <a:pPr algn="r"/>
            <a:r>
              <a:rPr kumimoji="1" lang="en-US" altLang="ja-JP" b="1">
                <a:latin typeface="BIZ UDゴシック" panose="020B0400000000000000" pitchFamily="49" charset="-128"/>
                <a:ea typeface="BIZ UDゴシック" panose="020B0400000000000000" pitchFamily="49" charset="-128"/>
              </a:rPr>
              <a:t>BEPPU×Digital First News</a:t>
            </a:r>
          </a:p>
          <a:p>
            <a:pPr algn="r"/>
            <a:r>
              <a:rPr kumimoji="1" lang="en-US" altLang="ja-JP" b="1">
                <a:latin typeface="BIZ UDゴシック" panose="020B0400000000000000" pitchFamily="49" charset="-128"/>
                <a:ea typeface="BIZ UDゴシック" panose="020B0400000000000000" pitchFamily="49" charset="-128"/>
              </a:rPr>
              <a:t>(R4.4.19</a:t>
            </a:r>
            <a:r>
              <a:rPr kumimoji="1" lang="ja-JP" altLang="en-US" b="1">
                <a:latin typeface="BIZ UDゴシック" panose="020B0400000000000000" pitchFamily="49" charset="-128"/>
                <a:ea typeface="BIZ UDゴシック" panose="020B0400000000000000" pitchFamily="49" charset="-128"/>
              </a:rPr>
              <a:t>発行</a:t>
            </a:r>
            <a:r>
              <a:rPr kumimoji="1" lang="en-US" altLang="ja-JP" b="1">
                <a:latin typeface="BIZ UDゴシック" panose="020B0400000000000000" pitchFamily="49" charset="-128"/>
                <a:ea typeface="BIZ UDゴシック" panose="020B0400000000000000" pitchFamily="49" charset="-128"/>
              </a:rPr>
              <a:t>)</a:t>
            </a:r>
          </a:p>
        </p:txBody>
      </p:sp>
      <p:sp>
        <p:nvSpPr>
          <p:cNvPr id="9" name="テキスト ボックス 8">
            <a:extLst>
              <a:ext uri="{FF2B5EF4-FFF2-40B4-BE49-F238E27FC236}">
                <a16:creationId xmlns:a16="http://schemas.microsoft.com/office/drawing/2014/main" id="{3D09D252-031B-47E5-BDDC-75E4715DF6E4}"/>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令和４年度の取組み</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93A1452D-CF8E-42DF-A3C5-8106FFF74C00}"/>
              </a:ext>
            </a:extLst>
          </p:cNvPr>
          <p:cNvSpPr txBox="1"/>
          <p:nvPr/>
        </p:nvSpPr>
        <p:spPr>
          <a:xfrm>
            <a:off x="492464" y="2589428"/>
            <a:ext cx="5594022" cy="1921552"/>
          </a:xfrm>
          <a:prstGeom prst="rect">
            <a:avLst/>
          </a:prstGeom>
          <a:noFill/>
        </p:spPr>
        <p:txBody>
          <a:bodyPr wrap="square">
            <a:spAutoFit/>
          </a:bodyPr>
          <a:lstStyle/>
          <a:p>
            <a:pPr>
              <a:lnSpc>
                <a:spcPct val="150000"/>
              </a:lnSpc>
            </a:pPr>
            <a:r>
              <a:rPr lang="ja-JP" altLang="en-US" sz="2200" b="1">
                <a:latin typeface="BIZ UDゴシック" panose="020B0400000000000000" pitchFamily="49" charset="-128"/>
                <a:ea typeface="BIZ UDゴシック" panose="020B0400000000000000" pitchFamily="49" charset="-128"/>
              </a:rPr>
              <a:t>▶ </a:t>
            </a:r>
            <a:r>
              <a:rPr lang="ja-JP" altLang="en-US" sz="2800" b="1">
                <a:solidFill>
                  <a:srgbClr val="FF0000"/>
                </a:solidFill>
                <a:latin typeface="BIZ UDゴシック" panose="020B0400000000000000" pitchFamily="49" charset="-128"/>
                <a:ea typeface="BIZ UDゴシック" panose="020B0400000000000000" pitchFamily="49" charset="-128"/>
              </a:rPr>
              <a:t>パソコンを利用する定例的な</a:t>
            </a:r>
            <a:endParaRPr lang="en-US" altLang="ja-JP" sz="28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800" b="1">
                <a:solidFill>
                  <a:srgbClr val="FF0000"/>
                </a:solidFill>
                <a:latin typeface="BIZ UDゴシック" panose="020B0400000000000000" pitchFamily="49" charset="-128"/>
                <a:ea typeface="BIZ UDゴシック" panose="020B0400000000000000" pitchFamily="49" charset="-128"/>
              </a:rPr>
              <a:t>　業務に</a:t>
            </a:r>
            <a:r>
              <a:rPr lang="en-US" altLang="ja-JP" sz="2800" b="1">
                <a:solidFill>
                  <a:srgbClr val="FF0000"/>
                </a:solidFill>
                <a:latin typeface="BIZ UDゴシック" panose="020B0400000000000000" pitchFamily="49" charset="-128"/>
                <a:ea typeface="BIZ UDゴシック" panose="020B0400000000000000" pitchFamily="49" charset="-128"/>
              </a:rPr>
              <a:t>RPA</a:t>
            </a:r>
            <a:r>
              <a:rPr lang="ja-JP" altLang="en-US" sz="2800" b="1">
                <a:solidFill>
                  <a:srgbClr val="FF0000"/>
                </a:solidFill>
                <a:latin typeface="BIZ UDゴシック" panose="020B0400000000000000" pitchFamily="49" charset="-128"/>
                <a:ea typeface="BIZ UDゴシック" panose="020B0400000000000000" pitchFamily="49" charset="-128"/>
              </a:rPr>
              <a:t>を利用することは</a:t>
            </a:r>
            <a:endParaRPr lang="en-US" altLang="ja-JP" sz="2800" b="1">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800" b="1">
                <a:solidFill>
                  <a:srgbClr val="FF0000"/>
                </a:solidFill>
                <a:latin typeface="BIZ UDゴシック" panose="020B0400000000000000" pitchFamily="49" charset="-128"/>
                <a:ea typeface="BIZ UDゴシック" panose="020B0400000000000000" pitchFamily="49" charset="-128"/>
              </a:rPr>
              <a:t>　当たり前</a:t>
            </a:r>
            <a:endParaRPr lang="en-US" altLang="ja-JP" sz="2400" b="1">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3659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83D2EF73-475C-4B76-9DCD-19DDA5FD6600}"/>
              </a:ext>
            </a:extLst>
          </p:cNvPr>
          <p:cNvSpPr/>
          <p:nvPr/>
        </p:nvSpPr>
        <p:spPr>
          <a:xfrm>
            <a:off x="3102561" y="1573211"/>
            <a:ext cx="6485641" cy="493964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E835D688-8D6C-4EE8-A0BF-CE358ADD6718}"/>
              </a:ext>
            </a:extLst>
          </p:cNvPr>
          <p:cNvGrpSpPr/>
          <p:nvPr/>
        </p:nvGrpSpPr>
        <p:grpSpPr>
          <a:xfrm>
            <a:off x="2021621" y="5589032"/>
            <a:ext cx="707000" cy="923826"/>
            <a:chOff x="1772239" y="5354425"/>
            <a:chExt cx="707000" cy="923826"/>
          </a:xfrm>
        </p:grpSpPr>
        <p:sp>
          <p:nvSpPr>
            <p:cNvPr id="3" name="楕円 2">
              <a:extLst>
                <a:ext uri="{FF2B5EF4-FFF2-40B4-BE49-F238E27FC236}">
                  <a16:creationId xmlns:a16="http://schemas.microsoft.com/office/drawing/2014/main" id="{88DA2B3D-1CF8-4FBA-9E16-4007E84A4EC1}"/>
                </a:ext>
              </a:extLst>
            </p:cNvPr>
            <p:cNvSpPr/>
            <p:nvPr/>
          </p:nvSpPr>
          <p:spPr>
            <a:xfrm>
              <a:off x="1941922" y="5354425"/>
              <a:ext cx="339365" cy="3393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6EA1C180-E415-4006-AF9A-5C85471FFB1D}"/>
                </a:ext>
              </a:extLst>
            </p:cNvPr>
            <p:cNvCxnSpPr>
              <a:cxnSpLocks/>
              <a:stCxn id="3" idx="4"/>
            </p:cNvCxnSpPr>
            <p:nvPr/>
          </p:nvCxnSpPr>
          <p:spPr>
            <a:xfrm>
              <a:off x="2111605" y="5693790"/>
              <a:ext cx="169682" cy="314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5448334D-AF09-46FD-BC1C-5EFD2B778BA0}"/>
                </a:ext>
              </a:extLst>
            </p:cNvPr>
            <p:cNvCxnSpPr>
              <a:cxnSpLocks/>
            </p:cNvCxnSpPr>
            <p:nvPr/>
          </p:nvCxnSpPr>
          <p:spPr>
            <a:xfrm flipH="1">
              <a:off x="2044806" y="6008038"/>
              <a:ext cx="236482" cy="2702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9EEFE92-3DAD-4FDA-A994-64034907FBE2}"/>
                </a:ext>
              </a:extLst>
            </p:cNvPr>
            <p:cNvCxnSpPr>
              <a:cxnSpLocks/>
            </p:cNvCxnSpPr>
            <p:nvPr/>
          </p:nvCxnSpPr>
          <p:spPr>
            <a:xfrm>
              <a:off x="2281287" y="6008038"/>
              <a:ext cx="197952" cy="227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DD9094B-BD49-489A-A57A-366604D3C55B}"/>
                </a:ext>
              </a:extLst>
            </p:cNvPr>
            <p:cNvCxnSpPr>
              <a:cxnSpLocks/>
            </p:cNvCxnSpPr>
            <p:nvPr/>
          </p:nvCxnSpPr>
          <p:spPr>
            <a:xfrm flipV="1">
              <a:off x="2214488" y="5829119"/>
              <a:ext cx="236482" cy="2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8E86AAD-1893-45AE-9502-368A88FB7670}"/>
                </a:ext>
              </a:extLst>
            </p:cNvPr>
            <p:cNvCxnSpPr>
              <a:cxnSpLocks/>
            </p:cNvCxnSpPr>
            <p:nvPr/>
          </p:nvCxnSpPr>
          <p:spPr>
            <a:xfrm>
              <a:off x="1772239" y="5744784"/>
              <a:ext cx="424207" cy="106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AF79F8-E22B-4E07-8DAF-8EDFF7E9EEFE}"/>
                </a:ext>
              </a:extLst>
            </p:cNvPr>
            <p:cNvCxnSpPr>
              <a:cxnSpLocks/>
            </p:cNvCxnSpPr>
            <p:nvPr/>
          </p:nvCxnSpPr>
          <p:spPr>
            <a:xfrm flipH="1" flipV="1">
              <a:off x="2422282" y="5666284"/>
              <a:ext cx="26710" cy="1628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四角形: 角を丸くする 24">
            <a:extLst>
              <a:ext uri="{FF2B5EF4-FFF2-40B4-BE49-F238E27FC236}">
                <a16:creationId xmlns:a16="http://schemas.microsoft.com/office/drawing/2014/main" id="{3EC10800-A644-49B2-B5BD-78742F714BF2}"/>
              </a:ext>
            </a:extLst>
          </p:cNvPr>
          <p:cNvSpPr/>
          <p:nvPr/>
        </p:nvSpPr>
        <p:spPr>
          <a:xfrm>
            <a:off x="3328743" y="5733480"/>
            <a:ext cx="1574230" cy="877513"/>
          </a:xfrm>
          <a:prstGeom prst="roundRect">
            <a:avLst>
              <a:gd name="adj"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BIZ UDゴシック" panose="020B0400000000000000" pitchFamily="49" charset="-128"/>
                <a:ea typeface="BIZ UDゴシック" panose="020B0400000000000000" pitchFamily="49" charset="-128"/>
              </a:rPr>
              <a:t>現状</a:t>
            </a:r>
            <a:endParaRPr kumimoji="1" lang="en-US" altLang="ja-JP" sz="2000" b="1">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CCA52E3E-01EB-470E-8D18-DC73A6DA6DAF}"/>
              </a:ext>
            </a:extLst>
          </p:cNvPr>
          <p:cNvSpPr/>
          <p:nvPr/>
        </p:nvSpPr>
        <p:spPr>
          <a:xfrm>
            <a:off x="5608958" y="972324"/>
            <a:ext cx="1574230" cy="911318"/>
          </a:xfrm>
          <a:prstGeom prst="roundRect">
            <a:avLst>
              <a:gd name="adj"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BIZ UDゴシック" panose="020B0400000000000000" pitchFamily="49" charset="-128"/>
                <a:ea typeface="BIZ UDゴシック" panose="020B0400000000000000" pitchFamily="49" charset="-128"/>
              </a:rPr>
              <a:t>目標</a:t>
            </a:r>
            <a:endParaRPr kumimoji="1" lang="en-US" altLang="ja-JP" b="1">
              <a:latin typeface="BIZ UDゴシック" panose="020B0400000000000000" pitchFamily="49" charset="-128"/>
              <a:ea typeface="BIZ UDゴシック" panose="020B0400000000000000" pitchFamily="49" charset="-128"/>
            </a:endParaRPr>
          </a:p>
        </p:txBody>
      </p:sp>
      <p:sp>
        <p:nvSpPr>
          <p:cNvPr id="27" name="四角形: 角を丸くする 26">
            <a:extLst>
              <a:ext uri="{FF2B5EF4-FFF2-40B4-BE49-F238E27FC236}">
                <a16:creationId xmlns:a16="http://schemas.microsoft.com/office/drawing/2014/main" id="{1C2126A4-7239-4FDE-9986-ED0902D6B11D}"/>
              </a:ext>
            </a:extLst>
          </p:cNvPr>
          <p:cNvSpPr/>
          <p:nvPr/>
        </p:nvSpPr>
        <p:spPr>
          <a:xfrm>
            <a:off x="6397334" y="5530168"/>
            <a:ext cx="1574230" cy="834033"/>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latin typeface="BIZ UDゴシック" panose="020B0400000000000000" pitchFamily="49" charset="-128"/>
                <a:ea typeface="BIZ UDゴシック" panose="020B0400000000000000" pitchFamily="49" charset="-128"/>
              </a:rPr>
              <a:t>H30</a:t>
            </a:r>
            <a:r>
              <a:rPr kumimoji="1" lang="ja-JP" altLang="en-US" sz="2000" b="1">
                <a:latin typeface="BIZ UDゴシック" panose="020B0400000000000000" pitchFamily="49" charset="-128"/>
                <a:ea typeface="BIZ UDゴシック" panose="020B0400000000000000" pitchFamily="49" charset="-128"/>
              </a:rPr>
              <a:t>年度</a:t>
            </a:r>
            <a:endParaRPr kumimoji="1" lang="en-US" altLang="ja-JP" sz="2000" b="1">
              <a:latin typeface="BIZ UDゴシック" panose="020B0400000000000000" pitchFamily="49" charset="-128"/>
              <a:ea typeface="BIZ UDゴシック" panose="020B0400000000000000" pitchFamily="49" charset="-128"/>
            </a:endParaRPr>
          </a:p>
          <a:p>
            <a:pPr algn="ctr"/>
            <a:r>
              <a:rPr kumimoji="1" lang="ja-JP" altLang="en-US" sz="2000" b="1">
                <a:latin typeface="BIZ UDゴシック" panose="020B0400000000000000" pitchFamily="49" charset="-128"/>
                <a:ea typeface="BIZ UDゴシック" panose="020B0400000000000000" pitchFamily="49" charset="-128"/>
              </a:rPr>
              <a:t>保険年金課</a:t>
            </a:r>
            <a:endParaRPr kumimoji="1" lang="en-US" altLang="ja-JP" b="1">
              <a:latin typeface="BIZ UDゴシック" panose="020B0400000000000000" pitchFamily="49" charset="-128"/>
              <a:ea typeface="BIZ UDゴシック" panose="020B0400000000000000" pitchFamily="49" charset="-128"/>
            </a:endParaRPr>
          </a:p>
        </p:txBody>
      </p:sp>
      <p:sp>
        <p:nvSpPr>
          <p:cNvPr id="28" name="フリーフォーム: 図形 27">
            <a:extLst>
              <a:ext uri="{FF2B5EF4-FFF2-40B4-BE49-F238E27FC236}">
                <a16:creationId xmlns:a16="http://schemas.microsoft.com/office/drawing/2014/main" id="{9A9127B2-3634-4B28-9A3D-1F5DA593EFFC}"/>
              </a:ext>
            </a:extLst>
          </p:cNvPr>
          <p:cNvSpPr/>
          <p:nvPr/>
        </p:nvSpPr>
        <p:spPr>
          <a:xfrm>
            <a:off x="4902973" y="5653955"/>
            <a:ext cx="1494361" cy="588690"/>
          </a:xfrm>
          <a:custGeom>
            <a:avLst/>
            <a:gdLst>
              <a:gd name="connsiteX0" fmla="*/ 0 w 1055716"/>
              <a:gd name="connsiteY0" fmla="*/ 923264 h 923264"/>
              <a:gd name="connsiteX1" fmla="*/ 448887 w 1055716"/>
              <a:gd name="connsiteY1" fmla="*/ 457751 h 923264"/>
              <a:gd name="connsiteX2" fmla="*/ 249381 w 1055716"/>
              <a:gd name="connsiteY2" fmla="*/ 266558 h 923264"/>
              <a:gd name="connsiteX3" fmla="*/ 490450 w 1055716"/>
              <a:gd name="connsiteY3" fmla="*/ 551 h 923264"/>
              <a:gd name="connsiteX4" fmla="*/ 1055716 w 1055716"/>
              <a:gd name="connsiteY4" fmla="*/ 341373 h 923264"/>
              <a:gd name="connsiteX0" fmla="*/ 0 w 1359255"/>
              <a:gd name="connsiteY0" fmla="*/ 936699 h 936699"/>
              <a:gd name="connsiteX1" fmla="*/ 752426 w 1359255"/>
              <a:gd name="connsiteY1" fmla="*/ 457751 h 936699"/>
              <a:gd name="connsiteX2" fmla="*/ 552920 w 1359255"/>
              <a:gd name="connsiteY2" fmla="*/ 266558 h 936699"/>
              <a:gd name="connsiteX3" fmla="*/ 793989 w 1359255"/>
              <a:gd name="connsiteY3" fmla="*/ 551 h 936699"/>
              <a:gd name="connsiteX4" fmla="*/ 1359255 w 1359255"/>
              <a:gd name="connsiteY4" fmla="*/ 341373 h 93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255" h="936699">
                <a:moveTo>
                  <a:pt x="0" y="936699"/>
                </a:moveTo>
                <a:cubicBezTo>
                  <a:pt x="203662" y="758668"/>
                  <a:pt x="660273" y="569441"/>
                  <a:pt x="752426" y="457751"/>
                </a:cubicBezTo>
                <a:cubicBezTo>
                  <a:pt x="844579" y="346061"/>
                  <a:pt x="545993" y="342758"/>
                  <a:pt x="552920" y="266558"/>
                </a:cubicBezTo>
                <a:cubicBezTo>
                  <a:pt x="559847" y="190358"/>
                  <a:pt x="659600" y="-11918"/>
                  <a:pt x="793989" y="551"/>
                </a:cubicBezTo>
                <a:cubicBezTo>
                  <a:pt x="928378" y="13020"/>
                  <a:pt x="1143816" y="177196"/>
                  <a:pt x="1359255" y="341373"/>
                </a:cubicBezTo>
              </a:path>
            </a:pathLst>
          </a:custGeom>
          <a:noFill/>
          <a:ln w="381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D0E84D26-81C0-4468-9CE3-3B4119F9AB05}"/>
              </a:ext>
            </a:extLst>
          </p:cNvPr>
          <p:cNvSpPr/>
          <p:nvPr/>
        </p:nvSpPr>
        <p:spPr>
          <a:xfrm>
            <a:off x="4631828" y="4535400"/>
            <a:ext cx="1574230" cy="833183"/>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latin typeface="BIZ UDゴシック" panose="020B0400000000000000" pitchFamily="49" charset="-128"/>
                <a:ea typeface="BIZ UDゴシック" panose="020B0400000000000000" pitchFamily="49" charset="-128"/>
              </a:rPr>
              <a:t>R</a:t>
            </a:r>
            <a:r>
              <a:rPr kumimoji="1" lang="ja-JP" altLang="en-US" sz="2000" b="1">
                <a:latin typeface="BIZ UDゴシック" panose="020B0400000000000000" pitchFamily="49" charset="-128"/>
                <a:ea typeface="BIZ UDゴシック" panose="020B0400000000000000" pitchFamily="49" charset="-128"/>
              </a:rPr>
              <a:t>元年度</a:t>
            </a:r>
            <a:endParaRPr kumimoji="1" lang="en-US" altLang="ja-JP" sz="2000" b="1">
              <a:latin typeface="BIZ UDゴシック" panose="020B0400000000000000" pitchFamily="49" charset="-128"/>
              <a:ea typeface="BIZ UDゴシック" panose="020B0400000000000000" pitchFamily="49" charset="-128"/>
            </a:endParaRPr>
          </a:p>
          <a:p>
            <a:pPr algn="ctr"/>
            <a:r>
              <a:rPr kumimoji="1" lang="ja-JP" altLang="en-US" sz="2000" b="1">
                <a:latin typeface="BIZ UDゴシック" panose="020B0400000000000000" pitchFamily="49" charset="-128"/>
                <a:ea typeface="BIZ UDゴシック" panose="020B0400000000000000" pitchFamily="49" charset="-128"/>
              </a:rPr>
              <a:t>税部門</a:t>
            </a:r>
            <a:endParaRPr kumimoji="1" lang="en-US" altLang="ja-JP" b="1">
              <a:latin typeface="BIZ UDゴシック" panose="020B0400000000000000" pitchFamily="49" charset="-128"/>
              <a:ea typeface="BIZ UDゴシック" panose="020B0400000000000000" pitchFamily="49" charset="-128"/>
            </a:endParaRPr>
          </a:p>
        </p:txBody>
      </p:sp>
      <p:sp>
        <p:nvSpPr>
          <p:cNvPr id="31" name="フリーフォーム: 図形 30">
            <a:extLst>
              <a:ext uri="{FF2B5EF4-FFF2-40B4-BE49-F238E27FC236}">
                <a16:creationId xmlns:a16="http://schemas.microsoft.com/office/drawing/2014/main" id="{FD7C1B26-1A72-4385-BADF-0FC9A7A5AB10}"/>
              </a:ext>
            </a:extLst>
          </p:cNvPr>
          <p:cNvSpPr/>
          <p:nvPr/>
        </p:nvSpPr>
        <p:spPr>
          <a:xfrm>
            <a:off x="6186698" y="4861376"/>
            <a:ext cx="2202754" cy="1067450"/>
          </a:xfrm>
          <a:custGeom>
            <a:avLst/>
            <a:gdLst>
              <a:gd name="connsiteX0" fmla="*/ 1762298 w 2246345"/>
              <a:gd name="connsiteY0" fmla="*/ 1346786 h 1346786"/>
              <a:gd name="connsiteX1" fmla="*/ 2244436 w 2246345"/>
              <a:gd name="connsiteY1" fmla="*/ 1180532 h 1346786"/>
              <a:gd name="connsiteX2" fmla="*/ 1878676 w 2246345"/>
              <a:gd name="connsiteY2" fmla="*/ 515513 h 1346786"/>
              <a:gd name="connsiteX3" fmla="*/ 706581 w 2246345"/>
              <a:gd name="connsiteY3" fmla="*/ 698393 h 1346786"/>
              <a:gd name="connsiteX4" fmla="*/ 1122218 w 2246345"/>
              <a:gd name="connsiteY4" fmla="*/ 291070 h 1346786"/>
              <a:gd name="connsiteX5" fmla="*/ 565265 w 2246345"/>
              <a:gd name="connsiteY5" fmla="*/ 124 h 1346786"/>
              <a:gd name="connsiteX6" fmla="*/ 0 w 2246345"/>
              <a:gd name="connsiteY6" fmla="*/ 324321 h 1346786"/>
              <a:gd name="connsiteX0" fmla="*/ 1762298 w 2246345"/>
              <a:gd name="connsiteY0" fmla="*/ 1177499 h 1177499"/>
              <a:gd name="connsiteX1" fmla="*/ 2244436 w 2246345"/>
              <a:gd name="connsiteY1" fmla="*/ 1011245 h 1177499"/>
              <a:gd name="connsiteX2" fmla="*/ 1878676 w 2246345"/>
              <a:gd name="connsiteY2" fmla="*/ 346226 h 1177499"/>
              <a:gd name="connsiteX3" fmla="*/ 706581 w 2246345"/>
              <a:gd name="connsiteY3" fmla="*/ 529106 h 1177499"/>
              <a:gd name="connsiteX4" fmla="*/ 1122218 w 2246345"/>
              <a:gd name="connsiteY4" fmla="*/ 121783 h 1177499"/>
              <a:gd name="connsiteX5" fmla="*/ 612399 w 2246345"/>
              <a:gd name="connsiteY5" fmla="*/ 520 h 1177499"/>
              <a:gd name="connsiteX6" fmla="*/ 0 w 2246345"/>
              <a:gd name="connsiteY6" fmla="*/ 155034 h 1177499"/>
              <a:gd name="connsiteX0" fmla="*/ 1762298 w 2246345"/>
              <a:gd name="connsiteY0" fmla="*/ 1177263 h 1177263"/>
              <a:gd name="connsiteX1" fmla="*/ 2244436 w 2246345"/>
              <a:gd name="connsiteY1" fmla="*/ 1011009 h 1177263"/>
              <a:gd name="connsiteX2" fmla="*/ 1878676 w 2246345"/>
              <a:gd name="connsiteY2" fmla="*/ 345990 h 1177263"/>
              <a:gd name="connsiteX3" fmla="*/ 706581 w 2246345"/>
              <a:gd name="connsiteY3" fmla="*/ 528870 h 1177263"/>
              <a:gd name="connsiteX4" fmla="*/ 1442729 w 2246345"/>
              <a:gd name="connsiteY4" fmla="*/ 159254 h 1177263"/>
              <a:gd name="connsiteX5" fmla="*/ 612399 w 2246345"/>
              <a:gd name="connsiteY5" fmla="*/ 284 h 1177263"/>
              <a:gd name="connsiteX6" fmla="*/ 0 w 2246345"/>
              <a:gd name="connsiteY6" fmla="*/ 154798 h 1177263"/>
              <a:gd name="connsiteX0" fmla="*/ 1762298 w 2246345"/>
              <a:gd name="connsiteY0" fmla="*/ 1177234 h 1177234"/>
              <a:gd name="connsiteX1" fmla="*/ 2244436 w 2246345"/>
              <a:gd name="connsiteY1" fmla="*/ 1010980 h 1177234"/>
              <a:gd name="connsiteX2" fmla="*/ 1878676 w 2246345"/>
              <a:gd name="connsiteY2" fmla="*/ 345961 h 1177234"/>
              <a:gd name="connsiteX3" fmla="*/ 706581 w 2246345"/>
              <a:gd name="connsiteY3" fmla="*/ 528841 h 1177234"/>
              <a:gd name="connsiteX4" fmla="*/ 1037376 w 2246345"/>
              <a:gd name="connsiteY4" fmla="*/ 168652 h 1177234"/>
              <a:gd name="connsiteX5" fmla="*/ 612399 w 2246345"/>
              <a:gd name="connsiteY5" fmla="*/ 255 h 1177234"/>
              <a:gd name="connsiteX6" fmla="*/ 0 w 2246345"/>
              <a:gd name="connsiteY6" fmla="*/ 154769 h 1177234"/>
              <a:gd name="connsiteX0" fmla="*/ 1762298 w 2246345"/>
              <a:gd name="connsiteY0" fmla="*/ 1104276 h 1104276"/>
              <a:gd name="connsiteX1" fmla="*/ 2244436 w 2246345"/>
              <a:gd name="connsiteY1" fmla="*/ 938022 h 1104276"/>
              <a:gd name="connsiteX2" fmla="*/ 1878676 w 2246345"/>
              <a:gd name="connsiteY2" fmla="*/ 273003 h 1104276"/>
              <a:gd name="connsiteX3" fmla="*/ 706581 w 2246345"/>
              <a:gd name="connsiteY3" fmla="*/ 455883 h 1104276"/>
              <a:gd name="connsiteX4" fmla="*/ 1037376 w 2246345"/>
              <a:gd name="connsiteY4" fmla="*/ 95694 h 1104276"/>
              <a:gd name="connsiteX5" fmla="*/ 621826 w 2246345"/>
              <a:gd name="connsiteY5" fmla="*/ 40418 h 1104276"/>
              <a:gd name="connsiteX6" fmla="*/ 0 w 2246345"/>
              <a:gd name="connsiteY6" fmla="*/ 81811 h 1104276"/>
              <a:gd name="connsiteX0" fmla="*/ 1649177 w 2133224"/>
              <a:gd name="connsiteY0" fmla="*/ 1067450 h 1067450"/>
              <a:gd name="connsiteX1" fmla="*/ 2131315 w 2133224"/>
              <a:gd name="connsiteY1" fmla="*/ 901196 h 1067450"/>
              <a:gd name="connsiteX2" fmla="*/ 1765555 w 2133224"/>
              <a:gd name="connsiteY2" fmla="*/ 236177 h 1067450"/>
              <a:gd name="connsiteX3" fmla="*/ 593460 w 2133224"/>
              <a:gd name="connsiteY3" fmla="*/ 419057 h 1067450"/>
              <a:gd name="connsiteX4" fmla="*/ 924255 w 2133224"/>
              <a:gd name="connsiteY4" fmla="*/ 58868 h 1067450"/>
              <a:gd name="connsiteX5" fmla="*/ 508705 w 2133224"/>
              <a:gd name="connsiteY5" fmla="*/ 3592 h 1067450"/>
              <a:gd name="connsiteX6" fmla="*/ 0 w 2133224"/>
              <a:gd name="connsiteY6" fmla="*/ 167533 h 106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224" h="1067450">
                <a:moveTo>
                  <a:pt x="1649177" y="1067450"/>
                </a:moveTo>
                <a:cubicBezTo>
                  <a:pt x="1880548" y="1053595"/>
                  <a:pt x="2111919" y="1039741"/>
                  <a:pt x="2131315" y="901196"/>
                </a:cubicBezTo>
                <a:cubicBezTo>
                  <a:pt x="2150711" y="762651"/>
                  <a:pt x="2021864" y="316533"/>
                  <a:pt x="1765555" y="236177"/>
                </a:cubicBezTo>
                <a:cubicBezTo>
                  <a:pt x="1509246" y="155820"/>
                  <a:pt x="733677" y="448609"/>
                  <a:pt x="593460" y="419057"/>
                </a:cubicBezTo>
                <a:cubicBezTo>
                  <a:pt x="453243" y="389506"/>
                  <a:pt x="938381" y="128112"/>
                  <a:pt x="924255" y="58868"/>
                </a:cubicBezTo>
                <a:cubicBezTo>
                  <a:pt x="910129" y="-10376"/>
                  <a:pt x="695741" y="-1950"/>
                  <a:pt x="508705" y="3592"/>
                </a:cubicBezTo>
                <a:cubicBezTo>
                  <a:pt x="321669" y="9134"/>
                  <a:pt x="189114" y="8205"/>
                  <a:pt x="0" y="167533"/>
                </a:cubicBezTo>
              </a:path>
            </a:pathLst>
          </a:custGeom>
          <a:noFill/>
          <a:ln w="381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5516794-3572-4F86-AFBC-9E230546AF61}"/>
              </a:ext>
            </a:extLst>
          </p:cNvPr>
          <p:cNvSpPr/>
          <p:nvPr/>
        </p:nvSpPr>
        <p:spPr>
          <a:xfrm>
            <a:off x="6560331" y="3835639"/>
            <a:ext cx="1574230" cy="833183"/>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latin typeface="BIZ UDゴシック" panose="020B0400000000000000" pitchFamily="49" charset="-128"/>
                <a:ea typeface="BIZ UDゴシック" panose="020B0400000000000000" pitchFamily="49" charset="-128"/>
              </a:rPr>
              <a:t>R</a:t>
            </a:r>
            <a:r>
              <a:rPr kumimoji="1" lang="ja-JP" altLang="en-US" sz="2000" b="1">
                <a:latin typeface="BIZ UDゴシック" panose="020B0400000000000000" pitchFamily="49" charset="-128"/>
                <a:ea typeface="BIZ UDゴシック" panose="020B0400000000000000" pitchFamily="49" charset="-128"/>
              </a:rPr>
              <a:t>２年度</a:t>
            </a:r>
            <a:endParaRPr kumimoji="1" lang="en-US" altLang="ja-JP" sz="2000" b="1">
              <a:latin typeface="BIZ UDゴシック" panose="020B0400000000000000" pitchFamily="49" charset="-128"/>
              <a:ea typeface="BIZ UDゴシック" panose="020B0400000000000000" pitchFamily="49" charset="-128"/>
            </a:endParaRPr>
          </a:p>
          <a:p>
            <a:pPr algn="ctr"/>
            <a:r>
              <a:rPr kumimoji="1" lang="ja-JP" altLang="en-US" sz="2000" b="1">
                <a:latin typeface="BIZ UDゴシック" panose="020B0400000000000000" pitchFamily="49" charset="-128"/>
                <a:ea typeface="BIZ UDゴシック" panose="020B0400000000000000" pitchFamily="49" charset="-128"/>
              </a:rPr>
              <a:t>福祉部門</a:t>
            </a:r>
            <a:endParaRPr kumimoji="1" lang="en-US" altLang="ja-JP" b="1">
              <a:latin typeface="BIZ UDゴシック" panose="020B0400000000000000" pitchFamily="49" charset="-128"/>
              <a:ea typeface="BIZ UDゴシック" panose="020B0400000000000000" pitchFamily="49" charset="-128"/>
            </a:endParaRPr>
          </a:p>
        </p:txBody>
      </p:sp>
      <p:sp>
        <p:nvSpPr>
          <p:cNvPr id="33" name="四角形: 角を丸くする 32">
            <a:extLst>
              <a:ext uri="{FF2B5EF4-FFF2-40B4-BE49-F238E27FC236}">
                <a16:creationId xmlns:a16="http://schemas.microsoft.com/office/drawing/2014/main" id="{D6888C3D-D1E8-4CFE-BCF1-E6258D64B917}"/>
              </a:ext>
            </a:extLst>
          </p:cNvPr>
          <p:cNvSpPr/>
          <p:nvPr/>
        </p:nvSpPr>
        <p:spPr>
          <a:xfrm>
            <a:off x="4715395" y="3058175"/>
            <a:ext cx="1574230" cy="833183"/>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latin typeface="BIZ UDゴシック" panose="020B0400000000000000" pitchFamily="49" charset="-128"/>
                <a:ea typeface="BIZ UDゴシック" panose="020B0400000000000000" pitchFamily="49" charset="-128"/>
              </a:rPr>
              <a:t>R</a:t>
            </a:r>
            <a:r>
              <a:rPr kumimoji="1" lang="ja-JP" altLang="en-US" sz="2000" b="1">
                <a:latin typeface="BIZ UDゴシック" panose="020B0400000000000000" pitchFamily="49" charset="-128"/>
                <a:ea typeface="BIZ UDゴシック" panose="020B0400000000000000" pitchFamily="49" charset="-128"/>
              </a:rPr>
              <a:t>３年度</a:t>
            </a:r>
            <a:endParaRPr kumimoji="1" lang="en-US" altLang="ja-JP" sz="2000" b="1">
              <a:latin typeface="BIZ UDゴシック" panose="020B0400000000000000" pitchFamily="49" charset="-128"/>
              <a:ea typeface="BIZ UDゴシック" panose="020B0400000000000000" pitchFamily="49" charset="-128"/>
            </a:endParaRPr>
          </a:p>
          <a:p>
            <a:pPr algn="ctr"/>
            <a:r>
              <a:rPr kumimoji="1" lang="ja-JP" altLang="en-US" sz="2000" b="1">
                <a:latin typeface="BIZ UDゴシック" panose="020B0400000000000000" pitchFamily="49" charset="-128"/>
                <a:ea typeface="BIZ UDゴシック" panose="020B0400000000000000" pitchFamily="49" charset="-128"/>
              </a:rPr>
              <a:t>全庁</a:t>
            </a:r>
            <a:endParaRPr kumimoji="1" lang="en-US" altLang="ja-JP" b="1">
              <a:latin typeface="BIZ UDゴシック" panose="020B0400000000000000" pitchFamily="49" charset="-128"/>
              <a:ea typeface="BIZ UDゴシック" panose="020B0400000000000000" pitchFamily="49" charset="-128"/>
            </a:endParaRPr>
          </a:p>
        </p:txBody>
      </p:sp>
      <p:sp>
        <p:nvSpPr>
          <p:cNvPr id="34" name="思考の吹き出し: 雲形 33">
            <a:extLst>
              <a:ext uri="{FF2B5EF4-FFF2-40B4-BE49-F238E27FC236}">
                <a16:creationId xmlns:a16="http://schemas.microsoft.com/office/drawing/2014/main" id="{C2002FC1-FDB8-4054-B59A-772568B232C3}"/>
              </a:ext>
            </a:extLst>
          </p:cNvPr>
          <p:cNvSpPr/>
          <p:nvPr/>
        </p:nvSpPr>
        <p:spPr>
          <a:xfrm>
            <a:off x="33155" y="4084732"/>
            <a:ext cx="3105241" cy="1425738"/>
          </a:xfrm>
          <a:prstGeom prst="cloudCallout">
            <a:avLst>
              <a:gd name="adj1" fmla="val 18512"/>
              <a:gd name="adj2" fmla="val 53208"/>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ゴシック" panose="020B0400000000000000" pitchFamily="49" charset="-128"/>
                <a:ea typeface="BIZ UDゴシック" panose="020B0400000000000000" pitchFamily="49" charset="-128"/>
              </a:rPr>
              <a:t>さて、どうやって頂上を目指すか？</a:t>
            </a:r>
          </a:p>
        </p:txBody>
      </p:sp>
      <p:sp>
        <p:nvSpPr>
          <p:cNvPr id="35" name="フリーフォーム: 図形 34">
            <a:extLst>
              <a:ext uri="{FF2B5EF4-FFF2-40B4-BE49-F238E27FC236}">
                <a16:creationId xmlns:a16="http://schemas.microsoft.com/office/drawing/2014/main" id="{0C51558A-BD13-4748-817E-9DF4BB9FD63E}"/>
              </a:ext>
            </a:extLst>
          </p:cNvPr>
          <p:cNvSpPr/>
          <p:nvPr/>
        </p:nvSpPr>
        <p:spPr>
          <a:xfrm>
            <a:off x="4357577" y="4215068"/>
            <a:ext cx="2202754" cy="732855"/>
          </a:xfrm>
          <a:custGeom>
            <a:avLst/>
            <a:gdLst>
              <a:gd name="connsiteX0" fmla="*/ 214423 w 2101412"/>
              <a:gd name="connsiteY0" fmla="*/ 789709 h 789709"/>
              <a:gd name="connsiteX1" fmla="*/ 14918 w 2101412"/>
              <a:gd name="connsiteY1" fmla="*/ 332509 h 789709"/>
              <a:gd name="connsiteX2" fmla="*/ 571870 w 2101412"/>
              <a:gd name="connsiteY2" fmla="*/ 49877 h 789709"/>
              <a:gd name="connsiteX3" fmla="*/ 1311703 w 2101412"/>
              <a:gd name="connsiteY3" fmla="*/ 157942 h 789709"/>
              <a:gd name="connsiteX4" fmla="*/ 2101412 w 2101412"/>
              <a:gd name="connsiteY4" fmla="*/ 0 h 78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412" h="789709">
                <a:moveTo>
                  <a:pt x="214423" y="789709"/>
                </a:moveTo>
                <a:cubicBezTo>
                  <a:pt x="84883" y="622761"/>
                  <a:pt x="-44656" y="455814"/>
                  <a:pt x="14918" y="332509"/>
                </a:cubicBezTo>
                <a:cubicBezTo>
                  <a:pt x="74492" y="209204"/>
                  <a:pt x="355739" y="78971"/>
                  <a:pt x="571870" y="49877"/>
                </a:cubicBezTo>
                <a:cubicBezTo>
                  <a:pt x="788001" y="20783"/>
                  <a:pt x="1056779" y="166255"/>
                  <a:pt x="1311703" y="157942"/>
                </a:cubicBezTo>
                <a:cubicBezTo>
                  <a:pt x="1566627" y="149629"/>
                  <a:pt x="1834019" y="74814"/>
                  <a:pt x="2101412" y="0"/>
                </a:cubicBezTo>
              </a:path>
            </a:pathLst>
          </a:custGeom>
          <a:noFill/>
          <a:ln w="381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486137A5-9F91-43FB-AC72-0F352BF34C17}"/>
              </a:ext>
            </a:extLst>
          </p:cNvPr>
          <p:cNvSpPr/>
          <p:nvPr/>
        </p:nvSpPr>
        <p:spPr>
          <a:xfrm>
            <a:off x="6279471" y="3476400"/>
            <a:ext cx="2043691" cy="837614"/>
          </a:xfrm>
          <a:custGeom>
            <a:avLst/>
            <a:gdLst>
              <a:gd name="connsiteX0" fmla="*/ 1812174 w 2220048"/>
              <a:gd name="connsiteY0" fmla="*/ 748145 h 748145"/>
              <a:gd name="connsiteX1" fmla="*/ 2161309 w 2220048"/>
              <a:gd name="connsiteY1" fmla="*/ 598516 h 748145"/>
              <a:gd name="connsiteX2" fmla="*/ 2069869 w 2220048"/>
              <a:gd name="connsiteY2" fmla="*/ 49876 h 748145"/>
              <a:gd name="connsiteX3" fmla="*/ 748145 w 2220048"/>
              <a:gd name="connsiteY3" fmla="*/ 33251 h 748145"/>
              <a:gd name="connsiteX4" fmla="*/ 0 w 2220048"/>
              <a:gd name="connsiteY4" fmla="*/ 0 h 748145"/>
              <a:gd name="connsiteX0" fmla="*/ 1812174 w 2208068"/>
              <a:gd name="connsiteY0" fmla="*/ 748145 h 748145"/>
              <a:gd name="connsiteX1" fmla="*/ 2161309 w 2208068"/>
              <a:gd name="connsiteY1" fmla="*/ 598516 h 748145"/>
              <a:gd name="connsiteX2" fmla="*/ 748145 w 2208068"/>
              <a:gd name="connsiteY2" fmla="*/ 33251 h 748145"/>
              <a:gd name="connsiteX3" fmla="*/ 0 w 2208068"/>
              <a:gd name="connsiteY3" fmla="*/ 0 h 748145"/>
              <a:gd name="connsiteX0" fmla="*/ 1812174 w 2208068"/>
              <a:gd name="connsiteY0" fmla="*/ 748145 h 748145"/>
              <a:gd name="connsiteX1" fmla="*/ 2161309 w 2208068"/>
              <a:gd name="connsiteY1" fmla="*/ 249381 h 748145"/>
              <a:gd name="connsiteX2" fmla="*/ 748145 w 2208068"/>
              <a:gd name="connsiteY2" fmla="*/ 33251 h 748145"/>
              <a:gd name="connsiteX3" fmla="*/ 0 w 2208068"/>
              <a:gd name="connsiteY3" fmla="*/ 0 h 748145"/>
              <a:gd name="connsiteX0" fmla="*/ 1812174 w 2165051"/>
              <a:gd name="connsiteY0" fmla="*/ 748145 h 748145"/>
              <a:gd name="connsiteX1" fmla="*/ 2161309 w 2165051"/>
              <a:gd name="connsiteY1" fmla="*/ 249381 h 748145"/>
              <a:gd name="connsiteX2" fmla="*/ 748145 w 2165051"/>
              <a:gd name="connsiteY2" fmla="*/ 33251 h 748145"/>
              <a:gd name="connsiteX3" fmla="*/ 0 w 2165051"/>
              <a:gd name="connsiteY3" fmla="*/ 0 h 748145"/>
              <a:gd name="connsiteX0" fmla="*/ 1812174 w 1904422"/>
              <a:gd name="connsiteY0" fmla="*/ 748145 h 748145"/>
              <a:gd name="connsiteX1" fmla="*/ 1853738 w 1904422"/>
              <a:gd name="connsiteY1" fmla="*/ 224443 h 748145"/>
              <a:gd name="connsiteX2" fmla="*/ 748145 w 1904422"/>
              <a:gd name="connsiteY2" fmla="*/ 33251 h 748145"/>
              <a:gd name="connsiteX3" fmla="*/ 0 w 1904422"/>
              <a:gd name="connsiteY3" fmla="*/ 0 h 748145"/>
              <a:gd name="connsiteX0" fmla="*/ 1812174 w 1954756"/>
              <a:gd name="connsiteY0" fmla="*/ 748145 h 748145"/>
              <a:gd name="connsiteX1" fmla="*/ 1936866 w 1954756"/>
              <a:gd name="connsiteY1" fmla="*/ 324196 h 748145"/>
              <a:gd name="connsiteX2" fmla="*/ 748145 w 1954756"/>
              <a:gd name="connsiteY2" fmla="*/ 33251 h 748145"/>
              <a:gd name="connsiteX3" fmla="*/ 0 w 1954756"/>
              <a:gd name="connsiteY3" fmla="*/ 0 h 748145"/>
              <a:gd name="connsiteX0" fmla="*/ 1812174 w 2072836"/>
              <a:gd name="connsiteY0" fmla="*/ 748145 h 748145"/>
              <a:gd name="connsiteX1" fmla="*/ 1936866 w 2072836"/>
              <a:gd name="connsiteY1" fmla="*/ 324196 h 748145"/>
              <a:gd name="connsiteX2" fmla="*/ 0 w 2072836"/>
              <a:gd name="connsiteY2" fmla="*/ 0 h 748145"/>
              <a:gd name="connsiteX0" fmla="*/ 1812174 w 1922612"/>
              <a:gd name="connsiteY0" fmla="*/ 748145 h 748145"/>
              <a:gd name="connsiteX1" fmla="*/ 1687485 w 1922612"/>
              <a:gd name="connsiteY1" fmla="*/ 182879 h 748145"/>
              <a:gd name="connsiteX2" fmla="*/ 0 w 1922612"/>
              <a:gd name="connsiteY2" fmla="*/ 0 h 748145"/>
              <a:gd name="connsiteX0" fmla="*/ 1812174 w 2027063"/>
              <a:gd name="connsiteY0" fmla="*/ 748145 h 748145"/>
              <a:gd name="connsiteX1" fmla="*/ 1687485 w 2027063"/>
              <a:gd name="connsiteY1" fmla="*/ 182879 h 748145"/>
              <a:gd name="connsiteX2" fmla="*/ 0 w 2027063"/>
              <a:gd name="connsiteY2" fmla="*/ 0 h 748145"/>
              <a:gd name="connsiteX0" fmla="*/ 1633065 w 1847954"/>
              <a:gd name="connsiteY0" fmla="*/ 663244 h 663244"/>
              <a:gd name="connsiteX1" fmla="*/ 1508376 w 1847954"/>
              <a:gd name="connsiteY1" fmla="*/ 97978 h 663244"/>
              <a:gd name="connsiteX2" fmla="*/ 0 w 1847954"/>
              <a:gd name="connsiteY2" fmla="*/ 9368 h 663244"/>
              <a:gd name="connsiteX0" fmla="*/ 1783894 w 1921838"/>
              <a:gd name="connsiteY0" fmla="*/ 785792 h 785792"/>
              <a:gd name="connsiteX1" fmla="*/ 1508376 w 1921838"/>
              <a:gd name="connsiteY1" fmla="*/ 97978 h 785792"/>
              <a:gd name="connsiteX2" fmla="*/ 0 w 1921838"/>
              <a:gd name="connsiteY2" fmla="*/ 9368 h 785792"/>
              <a:gd name="connsiteX0" fmla="*/ 1783894 w 1917821"/>
              <a:gd name="connsiteY0" fmla="*/ 856442 h 856442"/>
              <a:gd name="connsiteX1" fmla="*/ 1498949 w 1917821"/>
              <a:gd name="connsiteY1" fmla="*/ 74360 h 856442"/>
              <a:gd name="connsiteX2" fmla="*/ 0 w 1917821"/>
              <a:gd name="connsiteY2" fmla="*/ 80018 h 856442"/>
            </a:gdLst>
            <a:ahLst/>
            <a:cxnLst>
              <a:cxn ang="0">
                <a:pos x="connsiteX0" y="connsiteY0"/>
              </a:cxn>
              <a:cxn ang="0">
                <a:pos x="connsiteX1" y="connsiteY1"/>
              </a:cxn>
              <a:cxn ang="0">
                <a:pos x="connsiteX2" y="connsiteY2"/>
              </a:cxn>
            </a:cxnLst>
            <a:rect l="l" t="t" r="r" b="b"/>
            <a:pathLst>
              <a:path w="1917821" h="856442">
                <a:moveTo>
                  <a:pt x="1783894" y="856442"/>
                </a:moveTo>
                <a:cubicBezTo>
                  <a:pt x="1936987" y="839816"/>
                  <a:pt x="2075298" y="273865"/>
                  <a:pt x="1498949" y="74360"/>
                </a:cubicBezTo>
                <a:cubicBezTo>
                  <a:pt x="922600" y="-125145"/>
                  <a:pt x="403514" y="147559"/>
                  <a:pt x="0" y="80018"/>
                </a:cubicBezTo>
              </a:path>
            </a:pathLst>
          </a:custGeom>
          <a:noFill/>
          <a:ln w="381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思考の吹き出し: 雲形 36">
            <a:extLst>
              <a:ext uri="{FF2B5EF4-FFF2-40B4-BE49-F238E27FC236}">
                <a16:creationId xmlns:a16="http://schemas.microsoft.com/office/drawing/2014/main" id="{62C5C5DE-B728-4597-AD00-7D7F456CD829}"/>
              </a:ext>
            </a:extLst>
          </p:cNvPr>
          <p:cNvSpPr/>
          <p:nvPr/>
        </p:nvSpPr>
        <p:spPr>
          <a:xfrm>
            <a:off x="8854275" y="4790170"/>
            <a:ext cx="3105241" cy="1425738"/>
          </a:xfrm>
          <a:prstGeom prst="cloudCallout">
            <a:avLst>
              <a:gd name="adj1" fmla="val -73447"/>
              <a:gd name="adj2" fmla="val 44936"/>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r>
              <a:rPr kumimoji="1" lang="ja-JP" altLang="en-US" b="1">
                <a:latin typeface="BIZ UDゴシック" panose="020B0400000000000000" pitchFamily="49" charset="-128"/>
                <a:ea typeface="BIZ UDゴシック" panose="020B0400000000000000" pitchFamily="49" charset="-128"/>
              </a:rPr>
              <a:t>まずは、取り組む、</a:t>
            </a:r>
            <a:endParaRPr kumimoji="1" lang="en-US" altLang="ja-JP" b="1">
              <a:latin typeface="BIZ UDゴシック" panose="020B0400000000000000" pitchFamily="49" charset="-128"/>
              <a:ea typeface="BIZ UDゴシック" panose="020B0400000000000000" pitchFamily="49" charset="-128"/>
            </a:endParaRPr>
          </a:p>
          <a:p>
            <a:pPr algn="ctr"/>
            <a:r>
              <a:rPr kumimoji="1" lang="ja-JP" altLang="en-US" b="1">
                <a:latin typeface="BIZ UDゴシック" panose="020B0400000000000000" pitchFamily="49" charset="-128"/>
                <a:ea typeface="BIZ UDゴシック" panose="020B0400000000000000" pitchFamily="49" charset="-128"/>
              </a:rPr>
              <a:t>成功体験を目指す！</a:t>
            </a:r>
          </a:p>
        </p:txBody>
      </p:sp>
      <p:sp>
        <p:nvSpPr>
          <p:cNvPr id="40" name="思考の吹き出し: 雲形 39">
            <a:extLst>
              <a:ext uri="{FF2B5EF4-FFF2-40B4-BE49-F238E27FC236}">
                <a16:creationId xmlns:a16="http://schemas.microsoft.com/office/drawing/2014/main" id="{711503C5-D194-4BBD-9523-B63923BF6A68}"/>
              </a:ext>
            </a:extLst>
          </p:cNvPr>
          <p:cNvSpPr/>
          <p:nvPr/>
        </p:nvSpPr>
        <p:spPr>
          <a:xfrm>
            <a:off x="860065" y="2596239"/>
            <a:ext cx="3105241" cy="1425738"/>
          </a:xfrm>
          <a:prstGeom prst="cloudCallout">
            <a:avLst>
              <a:gd name="adj1" fmla="val 65383"/>
              <a:gd name="adj2" fmla="val 33308"/>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ゴシック" panose="020B0400000000000000" pitchFamily="49" charset="-128"/>
                <a:ea typeface="BIZ UDゴシック" panose="020B0400000000000000" pitchFamily="49" charset="-128"/>
              </a:rPr>
              <a:t>登ったことがない山、ルートは？歩きやすい？</a:t>
            </a:r>
          </a:p>
        </p:txBody>
      </p:sp>
      <p:sp>
        <p:nvSpPr>
          <p:cNvPr id="42" name="フリーフォーム: 図形 41">
            <a:extLst>
              <a:ext uri="{FF2B5EF4-FFF2-40B4-BE49-F238E27FC236}">
                <a16:creationId xmlns:a16="http://schemas.microsoft.com/office/drawing/2014/main" id="{C3B72417-0F6E-4BAA-8588-95B15B9B2B14}"/>
              </a:ext>
            </a:extLst>
          </p:cNvPr>
          <p:cNvSpPr/>
          <p:nvPr/>
        </p:nvSpPr>
        <p:spPr>
          <a:xfrm>
            <a:off x="4413747" y="2808308"/>
            <a:ext cx="2066985" cy="643324"/>
          </a:xfrm>
          <a:custGeom>
            <a:avLst/>
            <a:gdLst>
              <a:gd name="connsiteX0" fmla="*/ 233069 w 1704421"/>
              <a:gd name="connsiteY0" fmla="*/ 723207 h 723207"/>
              <a:gd name="connsiteX1" fmla="*/ 8625 w 1704421"/>
              <a:gd name="connsiteY1" fmla="*/ 465513 h 723207"/>
              <a:gd name="connsiteX2" fmla="*/ 499076 w 1704421"/>
              <a:gd name="connsiteY2" fmla="*/ 157942 h 723207"/>
              <a:gd name="connsiteX3" fmla="*/ 1446727 w 1704421"/>
              <a:gd name="connsiteY3" fmla="*/ 257695 h 723207"/>
              <a:gd name="connsiteX4" fmla="*/ 1704421 w 1704421"/>
              <a:gd name="connsiteY4" fmla="*/ 0 h 723207"/>
              <a:gd name="connsiteX0" fmla="*/ 233069 w 1446727"/>
              <a:gd name="connsiteY0" fmla="*/ 570180 h 570180"/>
              <a:gd name="connsiteX1" fmla="*/ 8625 w 1446727"/>
              <a:gd name="connsiteY1" fmla="*/ 312486 h 570180"/>
              <a:gd name="connsiteX2" fmla="*/ 499076 w 1446727"/>
              <a:gd name="connsiteY2" fmla="*/ 4915 h 570180"/>
              <a:gd name="connsiteX3" fmla="*/ 1446727 w 1446727"/>
              <a:gd name="connsiteY3" fmla="*/ 104668 h 570180"/>
              <a:gd name="connsiteX0" fmla="*/ 233069 w 1791284"/>
              <a:gd name="connsiteY0" fmla="*/ 573553 h 573553"/>
              <a:gd name="connsiteX1" fmla="*/ 8625 w 1791284"/>
              <a:gd name="connsiteY1" fmla="*/ 315859 h 573553"/>
              <a:gd name="connsiteX2" fmla="*/ 499076 w 1791284"/>
              <a:gd name="connsiteY2" fmla="*/ 8288 h 573553"/>
              <a:gd name="connsiteX3" fmla="*/ 1791284 w 1791284"/>
              <a:gd name="connsiteY3" fmla="*/ 68285 h 573553"/>
              <a:gd name="connsiteX0" fmla="*/ 233069 w 1897302"/>
              <a:gd name="connsiteY0" fmla="*/ 566521 h 566521"/>
              <a:gd name="connsiteX1" fmla="*/ 8625 w 1897302"/>
              <a:gd name="connsiteY1" fmla="*/ 308827 h 566521"/>
              <a:gd name="connsiteX2" fmla="*/ 499076 w 1897302"/>
              <a:gd name="connsiteY2" fmla="*/ 1256 h 566521"/>
              <a:gd name="connsiteX3" fmla="*/ 1897302 w 1897302"/>
              <a:gd name="connsiteY3" fmla="*/ 187148 h 566521"/>
              <a:gd name="connsiteX0" fmla="*/ 233069 w 2066985"/>
              <a:gd name="connsiteY0" fmla="*/ 643324 h 643324"/>
              <a:gd name="connsiteX1" fmla="*/ 8625 w 2066985"/>
              <a:gd name="connsiteY1" fmla="*/ 385630 h 643324"/>
              <a:gd name="connsiteX2" fmla="*/ 499076 w 2066985"/>
              <a:gd name="connsiteY2" fmla="*/ 78059 h 643324"/>
              <a:gd name="connsiteX3" fmla="*/ 2066985 w 2066985"/>
              <a:gd name="connsiteY3" fmla="*/ 0 h 643324"/>
            </a:gdLst>
            <a:ahLst/>
            <a:cxnLst>
              <a:cxn ang="0">
                <a:pos x="connsiteX0" y="connsiteY0"/>
              </a:cxn>
              <a:cxn ang="0">
                <a:pos x="connsiteX1" y="connsiteY1"/>
              </a:cxn>
              <a:cxn ang="0">
                <a:pos x="connsiteX2" y="connsiteY2"/>
              </a:cxn>
              <a:cxn ang="0">
                <a:pos x="connsiteX3" y="connsiteY3"/>
              </a:cxn>
            </a:cxnLst>
            <a:rect l="l" t="t" r="r" b="b"/>
            <a:pathLst>
              <a:path w="2066985" h="643324">
                <a:moveTo>
                  <a:pt x="233069" y="643324"/>
                </a:moveTo>
                <a:cubicBezTo>
                  <a:pt x="98680" y="561582"/>
                  <a:pt x="-35709" y="479841"/>
                  <a:pt x="8625" y="385630"/>
                </a:cubicBezTo>
                <a:cubicBezTo>
                  <a:pt x="52959" y="291419"/>
                  <a:pt x="184297" y="98339"/>
                  <a:pt x="499076" y="78059"/>
                </a:cubicBezTo>
                <a:cubicBezTo>
                  <a:pt x="813855" y="57779"/>
                  <a:pt x="1866094" y="26324"/>
                  <a:pt x="2066985" y="0"/>
                </a:cubicBezTo>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B86E681C-3D48-49C6-87D2-4F9FD0FCFECD}"/>
              </a:ext>
            </a:extLst>
          </p:cNvPr>
          <p:cNvGrpSpPr/>
          <p:nvPr/>
        </p:nvGrpSpPr>
        <p:grpSpPr>
          <a:xfrm>
            <a:off x="6403863" y="2431003"/>
            <a:ext cx="547271" cy="814047"/>
            <a:chOff x="6080718" y="2082878"/>
            <a:chExt cx="547271" cy="814047"/>
          </a:xfrm>
        </p:grpSpPr>
        <p:sp>
          <p:nvSpPr>
            <p:cNvPr id="45" name="楕円 44">
              <a:extLst>
                <a:ext uri="{FF2B5EF4-FFF2-40B4-BE49-F238E27FC236}">
                  <a16:creationId xmlns:a16="http://schemas.microsoft.com/office/drawing/2014/main" id="{40F96A5D-BDCE-458A-BDCD-27BF76FC9BBE}"/>
                </a:ext>
              </a:extLst>
            </p:cNvPr>
            <p:cNvSpPr/>
            <p:nvPr/>
          </p:nvSpPr>
          <p:spPr>
            <a:xfrm>
              <a:off x="6268647" y="2082878"/>
              <a:ext cx="339365" cy="3393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6D57BF7B-8AA0-499C-9C9E-9A287BFB7C0D}"/>
                </a:ext>
              </a:extLst>
            </p:cNvPr>
            <p:cNvCxnSpPr>
              <a:cxnSpLocks/>
              <a:stCxn id="45" idx="4"/>
            </p:cNvCxnSpPr>
            <p:nvPr/>
          </p:nvCxnSpPr>
          <p:spPr>
            <a:xfrm flipH="1">
              <a:off x="6308796" y="2422243"/>
              <a:ext cx="129534" cy="2044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2992D33-BD24-4B2F-B5C4-CAA5492321AB}"/>
                </a:ext>
              </a:extLst>
            </p:cNvPr>
            <p:cNvCxnSpPr>
              <a:cxnSpLocks/>
            </p:cNvCxnSpPr>
            <p:nvPr/>
          </p:nvCxnSpPr>
          <p:spPr>
            <a:xfrm flipH="1">
              <a:off x="6080718" y="2626712"/>
              <a:ext cx="236482" cy="2702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83DB58A2-81EB-4D4C-8F8E-22E747B27A39}"/>
                </a:ext>
              </a:extLst>
            </p:cNvPr>
            <p:cNvCxnSpPr>
              <a:cxnSpLocks/>
            </p:cNvCxnSpPr>
            <p:nvPr/>
          </p:nvCxnSpPr>
          <p:spPr>
            <a:xfrm>
              <a:off x="6317199" y="2626712"/>
              <a:ext cx="197952" cy="227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A31E975-348A-4CF9-8FF9-A1B208045D1B}"/>
                </a:ext>
              </a:extLst>
            </p:cNvPr>
            <p:cNvCxnSpPr>
              <a:cxnSpLocks/>
            </p:cNvCxnSpPr>
            <p:nvPr/>
          </p:nvCxnSpPr>
          <p:spPr>
            <a:xfrm flipV="1">
              <a:off x="6371530" y="2530455"/>
              <a:ext cx="236482" cy="2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739B3F3-8FF6-4256-8F09-7787824FC331}"/>
                </a:ext>
              </a:extLst>
            </p:cNvPr>
            <p:cNvCxnSpPr>
              <a:cxnSpLocks/>
            </p:cNvCxnSpPr>
            <p:nvPr/>
          </p:nvCxnSpPr>
          <p:spPr>
            <a:xfrm flipV="1">
              <a:off x="6604889" y="2401113"/>
              <a:ext cx="23100"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F23FC5E-B632-49E0-A7B5-5F938AD5967C}"/>
                </a:ext>
              </a:extLst>
            </p:cNvPr>
            <p:cNvCxnSpPr>
              <a:cxnSpLocks/>
            </p:cNvCxnSpPr>
            <p:nvPr/>
          </p:nvCxnSpPr>
          <p:spPr>
            <a:xfrm>
              <a:off x="6116686" y="2350454"/>
              <a:ext cx="243056" cy="178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思考の吹き出し: 雲形 66">
            <a:extLst>
              <a:ext uri="{FF2B5EF4-FFF2-40B4-BE49-F238E27FC236}">
                <a16:creationId xmlns:a16="http://schemas.microsoft.com/office/drawing/2014/main" id="{72C30E8C-C2C2-4B94-A31B-3F558D025D78}"/>
              </a:ext>
            </a:extLst>
          </p:cNvPr>
          <p:cNvSpPr/>
          <p:nvPr/>
        </p:nvSpPr>
        <p:spPr>
          <a:xfrm>
            <a:off x="8568309" y="2808308"/>
            <a:ext cx="3105241" cy="1425738"/>
          </a:xfrm>
          <a:prstGeom prst="cloudCallout">
            <a:avLst>
              <a:gd name="adj1" fmla="val -59210"/>
              <a:gd name="adj2" fmla="val 6284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ゴシック" panose="020B0400000000000000" pitchFamily="49" charset="-128"/>
                <a:ea typeface="BIZ UDゴシック" panose="020B0400000000000000" pitchFamily="49" charset="-128"/>
              </a:rPr>
              <a:t>効果的な登り方がわかったかも！</a:t>
            </a:r>
          </a:p>
        </p:txBody>
      </p:sp>
      <p:sp>
        <p:nvSpPr>
          <p:cNvPr id="68" name="思考の吹き出し: 雲形 67">
            <a:extLst>
              <a:ext uri="{FF2B5EF4-FFF2-40B4-BE49-F238E27FC236}">
                <a16:creationId xmlns:a16="http://schemas.microsoft.com/office/drawing/2014/main" id="{82E9D458-5FCF-4887-B0FC-9678530AE50A}"/>
              </a:ext>
            </a:extLst>
          </p:cNvPr>
          <p:cNvSpPr/>
          <p:nvPr/>
        </p:nvSpPr>
        <p:spPr>
          <a:xfrm>
            <a:off x="7569310" y="1354961"/>
            <a:ext cx="3105241" cy="1425738"/>
          </a:xfrm>
          <a:prstGeom prst="cloudCallout">
            <a:avLst>
              <a:gd name="adj1" fmla="val -64125"/>
              <a:gd name="adj2" fmla="val 4251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ゴシック" panose="020B0400000000000000" pitchFamily="49" charset="-128"/>
                <a:ea typeface="BIZ UDゴシック" panose="020B0400000000000000" pitchFamily="49" charset="-128"/>
              </a:rPr>
              <a:t>目標まで</a:t>
            </a:r>
            <a:endParaRPr kumimoji="1" lang="en-US" altLang="ja-JP" b="1">
              <a:latin typeface="BIZ UDゴシック" panose="020B0400000000000000" pitchFamily="49" charset="-128"/>
              <a:ea typeface="BIZ UDゴシック" panose="020B0400000000000000" pitchFamily="49" charset="-128"/>
            </a:endParaRPr>
          </a:p>
          <a:p>
            <a:pPr algn="ctr"/>
            <a:r>
              <a:rPr kumimoji="1" lang="ja-JP" altLang="en-US" b="1">
                <a:latin typeface="BIZ UDゴシック" panose="020B0400000000000000" pitchFamily="49" charset="-128"/>
                <a:ea typeface="BIZ UDゴシック" panose="020B0400000000000000" pitchFamily="49" charset="-128"/>
              </a:rPr>
              <a:t>もう少し！</a:t>
            </a:r>
          </a:p>
        </p:txBody>
      </p:sp>
      <p:sp>
        <p:nvSpPr>
          <p:cNvPr id="43" name="思考の吹き出し: 雲形 42">
            <a:extLst>
              <a:ext uri="{FF2B5EF4-FFF2-40B4-BE49-F238E27FC236}">
                <a16:creationId xmlns:a16="http://schemas.microsoft.com/office/drawing/2014/main" id="{05B5E66C-51E7-4E6A-BBC1-D25A3805B217}"/>
              </a:ext>
            </a:extLst>
          </p:cNvPr>
          <p:cNvSpPr/>
          <p:nvPr/>
        </p:nvSpPr>
        <p:spPr>
          <a:xfrm>
            <a:off x="1640971" y="971537"/>
            <a:ext cx="3105241" cy="1364482"/>
          </a:xfrm>
          <a:prstGeom prst="cloudCallout">
            <a:avLst>
              <a:gd name="adj1" fmla="val 72774"/>
              <a:gd name="adj2" fmla="val -13618"/>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BIZ UDゴシック" panose="020B0400000000000000" pitchFamily="49" charset="-128"/>
                <a:ea typeface="BIZ UDゴシック" panose="020B0400000000000000" pitchFamily="49" charset="-128"/>
              </a:rPr>
              <a:t>登ったことがない山、目標までどのくらいかかる？</a:t>
            </a:r>
            <a:endParaRPr kumimoji="1" lang="en-US" altLang="ja-JP" b="1">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D06A9DC5-9BDB-4D12-8D8D-7C042C2377B7}"/>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徐々に頂上を目指す</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38" name="四角形: 角を丸くする 37">
            <a:extLst>
              <a:ext uri="{FF2B5EF4-FFF2-40B4-BE49-F238E27FC236}">
                <a16:creationId xmlns:a16="http://schemas.microsoft.com/office/drawing/2014/main" id="{40458A0B-B659-49C1-86E8-0C359D23F676}"/>
              </a:ext>
            </a:extLst>
          </p:cNvPr>
          <p:cNvSpPr/>
          <p:nvPr/>
        </p:nvSpPr>
        <p:spPr>
          <a:xfrm>
            <a:off x="83009" y="84841"/>
            <a:ext cx="2520000" cy="556182"/>
          </a:xfrm>
          <a:prstGeom prst="roundRect">
            <a:avLst>
              <a:gd name="adj" fmla="val 0"/>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4000"/>
              </a:lnSpc>
            </a:pPr>
            <a:r>
              <a:rPr kumimoji="1" lang="ja-JP" altLang="en-US" sz="2800" b="1">
                <a:solidFill>
                  <a:schemeClr val="bg1"/>
                </a:solidFill>
                <a:latin typeface="BIZ UDゴシック" panose="020B0400000000000000" pitchFamily="49" charset="-128"/>
                <a:ea typeface="BIZ UDゴシック" panose="020B0400000000000000" pitchFamily="49" charset="-128"/>
              </a:rPr>
              <a:t>ポイント１</a:t>
            </a:r>
          </a:p>
        </p:txBody>
      </p:sp>
    </p:spTree>
    <p:extLst>
      <p:ext uri="{BB962C8B-B14F-4D97-AF65-F5344CB8AC3E}">
        <p14:creationId xmlns:p14="http://schemas.microsoft.com/office/powerpoint/2010/main" val="164294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21B534BC-D0AB-49F3-A370-6D03AF4B328D}"/>
              </a:ext>
            </a:extLst>
          </p:cNvPr>
          <p:cNvSpPr txBox="1"/>
          <p:nvPr/>
        </p:nvSpPr>
        <p:spPr>
          <a:xfrm>
            <a:off x="3233854" y="2241788"/>
            <a:ext cx="8354831" cy="1579407"/>
          </a:xfrm>
          <a:prstGeom prst="rect">
            <a:avLst/>
          </a:prstGeom>
          <a:noFill/>
        </p:spPr>
        <p:txBody>
          <a:bodyPr wrap="square" rtlCol="0">
            <a:spAutoFit/>
          </a:bodyPr>
          <a:lstStyle/>
          <a:p>
            <a:pPr>
              <a:lnSpc>
                <a:spcPts val="3000"/>
              </a:lnSpc>
            </a:pPr>
            <a:r>
              <a:rPr kumimoji="1" lang="ja-JP" altLang="en-US" sz="2400" b="1">
                <a:latin typeface="BIZ UDゴシック" panose="020B0400000000000000" pitchFamily="49" charset="-128"/>
                <a:ea typeface="BIZ UDゴシック" panose="020B0400000000000000" pitchFamily="49" charset="-128"/>
              </a:rPr>
              <a:t>・自分が行っている業務で</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を活用したいものがあれば、</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　業務調査票を作成し、直接、情報部門へ提出する</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・現状業務内容を把握し、</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適用範囲、処理実施後の確認</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　方法を検討し決定する</a:t>
            </a:r>
            <a:endParaRPr kumimoji="1" lang="en-US" altLang="ja-JP" sz="2400" b="1">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11B0BBA-B14A-431A-8283-B2695DB13929}"/>
              </a:ext>
            </a:extLst>
          </p:cNvPr>
          <p:cNvSpPr txBox="1"/>
          <p:nvPr/>
        </p:nvSpPr>
        <p:spPr>
          <a:xfrm>
            <a:off x="3233854" y="5569785"/>
            <a:ext cx="8354831" cy="809965"/>
          </a:xfrm>
          <a:prstGeom prst="rect">
            <a:avLst/>
          </a:prstGeom>
          <a:noFill/>
        </p:spPr>
        <p:txBody>
          <a:bodyPr wrap="square" rtlCol="0">
            <a:spAutoFit/>
          </a:bodyPr>
          <a:lstStyle/>
          <a:p>
            <a:pPr>
              <a:lnSpc>
                <a:spcPts val="3000"/>
              </a:lnSpc>
            </a:pPr>
            <a:r>
              <a:rPr kumimoji="1" lang="ja-JP" altLang="en-US" sz="2400" b="1">
                <a:latin typeface="BIZ UDゴシック" panose="020B0400000000000000" pitchFamily="49" charset="-128"/>
                <a:ea typeface="BIZ UDゴシック" panose="020B0400000000000000" pitchFamily="49" charset="-128"/>
              </a:rPr>
              <a:t>・本番実行、最初のみ一緒に実行する</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・その後は業務部門のみで実行する</a:t>
            </a:r>
            <a:endParaRPr kumimoji="1" lang="en-US" altLang="ja-JP" sz="2400" b="1">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25CE478C-5C77-4C25-98FA-372CBFFA875A}"/>
              </a:ext>
            </a:extLst>
          </p:cNvPr>
          <p:cNvSpPr txBox="1"/>
          <p:nvPr/>
        </p:nvSpPr>
        <p:spPr>
          <a:xfrm>
            <a:off x="3233854" y="1109700"/>
            <a:ext cx="8354831" cy="809965"/>
          </a:xfrm>
          <a:prstGeom prst="rect">
            <a:avLst/>
          </a:prstGeom>
          <a:noFill/>
        </p:spPr>
        <p:txBody>
          <a:bodyPr wrap="square" rtlCol="0">
            <a:spAutoFit/>
          </a:bodyPr>
          <a:lstStyle/>
          <a:p>
            <a:pPr>
              <a:lnSpc>
                <a:spcPts val="3000"/>
              </a:lnSpc>
            </a:pPr>
            <a:r>
              <a:rPr kumimoji="1" lang="ja-JP" altLang="en-US" sz="2400" b="1">
                <a:latin typeface="BIZ UDゴシック" panose="020B0400000000000000" pitchFamily="49" charset="-128"/>
                <a:ea typeface="BIZ UDゴシック" panose="020B0400000000000000" pitchFamily="49" charset="-128"/>
              </a:rPr>
              <a:t>・</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適用の対象となる各課に対して</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の説明会を開催</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　する</a:t>
            </a:r>
            <a:endParaRPr kumimoji="1" lang="en-US" altLang="ja-JP" sz="2400" b="1">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0BDB5314-77BF-4A3E-8A70-15ECA73AF26F}"/>
              </a:ext>
            </a:extLst>
          </p:cNvPr>
          <p:cNvSpPr txBox="1"/>
          <p:nvPr/>
        </p:nvSpPr>
        <p:spPr>
          <a:xfrm>
            <a:off x="0" y="-2257"/>
            <a:ext cx="11690554" cy="720000"/>
          </a:xfrm>
          <a:prstGeom prst="rect">
            <a:avLst/>
          </a:prstGeom>
          <a:noFill/>
        </p:spPr>
        <p:txBody>
          <a:bodyPr wrap="none" lIns="36000" tIns="36000" rIns="36000" bIns="36000" rtlCol="0" anchor="ctr" anchorCtr="0">
            <a:noAutofit/>
          </a:bodyPr>
          <a:lstStyle/>
          <a:p>
            <a:r>
              <a:rPr kumimoji="1" lang="ja-JP" altLang="en-US" sz="3200" b="1">
                <a:solidFill>
                  <a:schemeClr val="bg1"/>
                </a:solidFill>
                <a:latin typeface="BIZ UDゴシック" panose="020B0400000000000000" pitchFamily="49" charset="-128"/>
                <a:ea typeface="BIZ UDゴシック" panose="020B0400000000000000" pitchFamily="49" charset="-128"/>
              </a:rPr>
              <a:t>　</a:t>
            </a:r>
            <a:r>
              <a:rPr kumimoji="1" lang="en-US" altLang="ja-JP" sz="3200" b="1">
                <a:solidFill>
                  <a:schemeClr val="bg1"/>
                </a:solidFill>
                <a:latin typeface="BIZ UDゴシック" panose="020B0400000000000000" pitchFamily="49" charset="-128"/>
                <a:ea typeface="BIZ UDゴシック" panose="020B0400000000000000" pitchFamily="49" charset="-128"/>
              </a:rPr>
              <a:t>RPA</a:t>
            </a:r>
            <a:r>
              <a:rPr kumimoji="1" lang="ja-JP" altLang="en-US" sz="3200" b="1">
                <a:solidFill>
                  <a:schemeClr val="bg1"/>
                </a:solidFill>
                <a:latin typeface="BIZ UDゴシック" panose="020B0400000000000000" pitchFamily="49" charset="-128"/>
                <a:ea typeface="BIZ UDゴシック" panose="020B0400000000000000" pitchFamily="49" charset="-128"/>
              </a:rPr>
              <a:t>導入までの手順</a:t>
            </a:r>
            <a:endParaRPr kumimoji="1" lang="en-US" altLang="ja-JP" sz="3200" b="1">
              <a:solidFill>
                <a:schemeClr val="bg1"/>
              </a:solidFill>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F7CA6704-830A-49A9-84ED-D318CA406B03}"/>
              </a:ext>
            </a:extLst>
          </p:cNvPr>
          <p:cNvSpPr txBox="1"/>
          <p:nvPr/>
        </p:nvSpPr>
        <p:spPr>
          <a:xfrm>
            <a:off x="3233854" y="4083090"/>
            <a:ext cx="8354831" cy="1194686"/>
          </a:xfrm>
          <a:prstGeom prst="rect">
            <a:avLst/>
          </a:prstGeom>
          <a:noFill/>
        </p:spPr>
        <p:txBody>
          <a:bodyPr wrap="square" rtlCol="0">
            <a:spAutoFit/>
          </a:bodyPr>
          <a:lstStyle/>
          <a:p>
            <a:pPr>
              <a:lnSpc>
                <a:spcPts val="3000"/>
              </a:lnSpc>
            </a:pPr>
            <a:r>
              <a:rPr kumimoji="1" lang="ja-JP" altLang="en-US" sz="2400" b="1">
                <a:latin typeface="BIZ UDゴシック" panose="020B0400000000000000" pitchFamily="49" charset="-128"/>
                <a:ea typeface="BIZ UDゴシック" panose="020B0400000000000000" pitchFamily="49" charset="-128"/>
              </a:rPr>
              <a:t>・</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シナリオを作成しテストする</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a:t>
            </a:r>
            <a:r>
              <a:rPr kumimoji="1" lang="en-US" altLang="ja-JP" sz="2400" b="1">
                <a:latin typeface="BIZ UDゴシック" panose="020B0400000000000000" pitchFamily="49" charset="-128"/>
                <a:ea typeface="BIZ UDゴシック" panose="020B0400000000000000" pitchFamily="49" charset="-128"/>
              </a:rPr>
              <a:t>RPA</a:t>
            </a:r>
            <a:r>
              <a:rPr kumimoji="1" lang="ja-JP" altLang="en-US" sz="2400" b="1">
                <a:latin typeface="BIZ UDゴシック" panose="020B0400000000000000" pitchFamily="49" charset="-128"/>
                <a:ea typeface="BIZ UDゴシック" panose="020B0400000000000000" pitchFamily="49" charset="-128"/>
              </a:rPr>
              <a:t>シナリオの作成完了後に動作の説明を行う</a:t>
            </a:r>
            <a:endParaRPr kumimoji="1" lang="en-US" altLang="ja-JP" sz="2400" b="1">
              <a:latin typeface="BIZ UDゴシック" panose="020B0400000000000000" pitchFamily="49" charset="-128"/>
              <a:ea typeface="BIZ UDゴシック" panose="020B0400000000000000" pitchFamily="49" charset="-128"/>
            </a:endParaRPr>
          </a:p>
          <a:p>
            <a:pPr>
              <a:lnSpc>
                <a:spcPts val="3000"/>
              </a:lnSpc>
            </a:pPr>
            <a:r>
              <a:rPr kumimoji="1" lang="ja-JP" altLang="en-US" sz="2400" b="1">
                <a:latin typeface="BIZ UDゴシック" panose="020B0400000000000000" pitchFamily="49" charset="-128"/>
                <a:ea typeface="BIZ UDゴシック" panose="020B0400000000000000" pitchFamily="49" charset="-128"/>
              </a:rPr>
              <a:t>・同時に、運用ルールを説明する</a:t>
            </a:r>
            <a:endParaRPr kumimoji="1" lang="en-US" altLang="ja-JP" sz="2400" b="1">
              <a:latin typeface="BIZ UDゴシック" panose="020B0400000000000000" pitchFamily="49" charset="-128"/>
              <a:ea typeface="BIZ UDゴシック" panose="020B0400000000000000" pitchFamily="49" charset="-128"/>
            </a:endParaRPr>
          </a:p>
        </p:txBody>
      </p:sp>
      <p:sp>
        <p:nvSpPr>
          <p:cNvPr id="36" name="ホームベース 8">
            <a:extLst>
              <a:ext uri="{FF2B5EF4-FFF2-40B4-BE49-F238E27FC236}">
                <a16:creationId xmlns:a16="http://schemas.microsoft.com/office/drawing/2014/main" id="{FBE1D25C-1000-407D-9B03-B0E5AC939545}"/>
              </a:ext>
            </a:extLst>
          </p:cNvPr>
          <p:cNvSpPr/>
          <p:nvPr/>
        </p:nvSpPr>
        <p:spPr>
          <a:xfrm rot="5400000">
            <a:off x="906614" y="2119263"/>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要望・</a:t>
            </a:r>
            <a:endParaRPr lang="en-US" altLang="ja-JP" sz="2400" b="1">
              <a:solidFill>
                <a:schemeClr val="bg1"/>
              </a:solidFill>
              <a:latin typeface="BIZ UDゴシック" panose="020B0400000000000000" pitchFamily="49" charset="-128"/>
              <a:ea typeface="BIZ UDゴシック" panose="020B0400000000000000" pitchFamily="49" charset="-128"/>
            </a:endParaRPr>
          </a:p>
          <a:p>
            <a:pPr algn="ctr"/>
            <a:r>
              <a:rPr lang="ja-JP" altLang="en-US" sz="2400" b="1">
                <a:solidFill>
                  <a:schemeClr val="bg1"/>
                </a:solidFill>
                <a:latin typeface="BIZ UDゴシック" panose="020B0400000000000000" pitchFamily="49" charset="-128"/>
                <a:ea typeface="BIZ UDゴシック" panose="020B0400000000000000" pitchFamily="49" charset="-128"/>
              </a:rPr>
              <a:t>ヒアリング</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37" name="ホームベース 8">
            <a:extLst>
              <a:ext uri="{FF2B5EF4-FFF2-40B4-BE49-F238E27FC236}">
                <a16:creationId xmlns:a16="http://schemas.microsoft.com/office/drawing/2014/main" id="{D48FE64C-D84C-4FC8-8452-DBC52DF46708}"/>
              </a:ext>
            </a:extLst>
          </p:cNvPr>
          <p:cNvSpPr/>
          <p:nvPr/>
        </p:nvSpPr>
        <p:spPr>
          <a:xfrm rot="5400000">
            <a:off x="906613" y="3517295"/>
            <a:ext cx="1079540"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作成</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
        <p:nvSpPr>
          <p:cNvPr id="38" name="ホームベース 8">
            <a:extLst>
              <a:ext uri="{FF2B5EF4-FFF2-40B4-BE49-F238E27FC236}">
                <a16:creationId xmlns:a16="http://schemas.microsoft.com/office/drawing/2014/main" id="{0B0BC1C5-C41B-4043-9F79-EAAADCA0BB56}"/>
              </a:ext>
            </a:extLst>
          </p:cNvPr>
          <p:cNvSpPr/>
          <p:nvPr/>
        </p:nvSpPr>
        <p:spPr>
          <a:xfrm rot="5400000">
            <a:off x="906614" y="4915327"/>
            <a:ext cx="1079539"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運用</a:t>
            </a:r>
            <a:endParaRPr lang="en-US" altLang="ja-JP" sz="2400" b="1">
              <a:solidFill>
                <a:schemeClr val="bg1"/>
              </a:solidFill>
              <a:latin typeface="BIZ UDゴシック" panose="020B0400000000000000" pitchFamily="49" charset="-128"/>
              <a:ea typeface="BIZ UDゴシック" panose="020B0400000000000000" pitchFamily="49" charset="-128"/>
            </a:endParaRPr>
          </a:p>
        </p:txBody>
      </p:sp>
      <p:sp>
        <p:nvSpPr>
          <p:cNvPr id="39" name="ホームベース 8">
            <a:extLst>
              <a:ext uri="{FF2B5EF4-FFF2-40B4-BE49-F238E27FC236}">
                <a16:creationId xmlns:a16="http://schemas.microsoft.com/office/drawing/2014/main" id="{A464EA43-FE8B-42A8-B01E-3D17EABEB7B9}"/>
              </a:ext>
            </a:extLst>
          </p:cNvPr>
          <p:cNvSpPr/>
          <p:nvPr/>
        </p:nvSpPr>
        <p:spPr>
          <a:xfrm rot="5400000">
            <a:off x="906613" y="721230"/>
            <a:ext cx="1079541" cy="2160000"/>
          </a:xfrm>
          <a:prstGeom prst="homePlate">
            <a:avLst>
              <a:gd name="adj" fmla="val 235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ctr" anchorCtr="0"/>
          <a:lstStyle/>
          <a:p>
            <a:pPr algn="ctr"/>
            <a:r>
              <a:rPr lang="ja-JP" altLang="en-US" sz="2400" b="1">
                <a:solidFill>
                  <a:schemeClr val="bg1"/>
                </a:solidFill>
                <a:latin typeface="BIZ UDゴシック" panose="020B0400000000000000" pitchFamily="49" charset="-128"/>
                <a:ea typeface="BIZ UDゴシック" panose="020B0400000000000000" pitchFamily="49" charset="-128"/>
              </a:rPr>
              <a:t>説明</a:t>
            </a:r>
            <a:endParaRPr lang="en-US" altLang="ja-JP" sz="2800" b="1">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97124900"/>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4262</TotalTime>
  <Words>4078</Words>
  <Application>Microsoft Office PowerPoint</Application>
  <PresentationFormat>ワイド画面</PresentationFormat>
  <Paragraphs>586</Paragraphs>
  <Slides>29</Slides>
  <Notes>29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BIZ UDゴシック</vt:lpstr>
      <vt:lpstr>游ゴシック</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BEPPC188</dc:creator>
  <cp:lastModifiedBy>BEPPC188</cp:lastModifiedBy>
  <cp:revision>634</cp:revision>
  <cp:lastPrinted>2022-08-19T06:48:38Z</cp:lastPrinted>
  <dcterms:created xsi:type="dcterms:W3CDTF">2022-02-27T23:24:23Z</dcterms:created>
  <dcterms:modified xsi:type="dcterms:W3CDTF">2022-08-22T23:40:29Z</dcterms:modified>
</cp:coreProperties>
</file>